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3"/>
  </p:sldMasterIdLst>
  <p:notesMasterIdLst>
    <p:notesMasterId r:id="rId47"/>
  </p:notesMasterIdLst>
  <p:handoutMasterIdLst>
    <p:handoutMasterId r:id="rId48"/>
  </p:handoutMasterIdLst>
  <p:sldIdLst>
    <p:sldId id="270" r:id="rId4"/>
    <p:sldId id="348" r:id="rId5"/>
    <p:sldId id="403" r:id="rId6"/>
    <p:sldId id="404" r:id="rId7"/>
    <p:sldId id="402" r:id="rId8"/>
    <p:sldId id="429" r:id="rId9"/>
    <p:sldId id="440" r:id="rId10"/>
    <p:sldId id="424" r:id="rId11"/>
    <p:sldId id="427" r:id="rId12"/>
    <p:sldId id="425" r:id="rId13"/>
    <p:sldId id="445" r:id="rId14"/>
    <p:sldId id="313" r:id="rId15"/>
    <p:sldId id="415" r:id="rId16"/>
    <p:sldId id="408" r:id="rId17"/>
    <p:sldId id="407" r:id="rId18"/>
    <p:sldId id="406" r:id="rId19"/>
    <p:sldId id="436" r:id="rId20"/>
    <p:sldId id="435" r:id="rId21"/>
    <p:sldId id="405" r:id="rId22"/>
    <p:sldId id="428" r:id="rId23"/>
    <p:sldId id="392" r:id="rId24"/>
    <p:sldId id="447" r:id="rId25"/>
    <p:sldId id="448" r:id="rId26"/>
    <p:sldId id="394" r:id="rId27"/>
    <p:sldId id="449" r:id="rId28"/>
    <p:sldId id="300" r:id="rId29"/>
    <p:sldId id="396" r:id="rId30"/>
    <p:sldId id="430" r:id="rId31"/>
    <p:sldId id="397" r:id="rId32"/>
    <p:sldId id="398" r:id="rId33"/>
    <p:sldId id="320" r:id="rId34"/>
    <p:sldId id="319" r:id="rId35"/>
    <p:sldId id="321" r:id="rId36"/>
    <p:sldId id="418" r:id="rId37"/>
    <p:sldId id="453" r:id="rId38"/>
    <p:sldId id="443" r:id="rId39"/>
    <p:sldId id="451" r:id="rId40"/>
    <p:sldId id="444" r:id="rId41"/>
    <p:sldId id="411" r:id="rId42"/>
    <p:sldId id="381" r:id="rId43"/>
    <p:sldId id="442" r:id="rId44"/>
    <p:sldId id="441" r:id="rId45"/>
    <p:sldId id="432" r:id="rId46"/>
  </p:sldIdLst>
  <p:sldSz cx="9144000" cy="6858000" type="screen4x3"/>
  <p:notesSz cx="6858000" cy="9313863"/>
  <p:embeddedFontLst>
    <p:embeddedFont>
      <p:font typeface="Cambria Math" panose="02040503050406030204" pitchFamily="18" charset="0"/>
      <p:regular r:id="rId49"/>
    </p:embeddedFont>
    <p:embeddedFont>
      <p:font typeface="Trebuchet MS" panose="020B0603020202020204" pitchFamily="34" charset="0"/>
      <p:regular r:id="rId50"/>
      <p:bold r:id="rId51"/>
      <p:italic r:id="rId52"/>
      <p:boldItalic r:id="rId53"/>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521415D9-36F7-43E2-AB2F-B90AF26B5E84}">
      <p14:sectionLst xmlns:p14="http://schemas.microsoft.com/office/powerpoint/2010/main">
        <p14:section name="Default Section" id="{37F0E259-865F-4BCB-BCA0-CFEE0A72D203}">
          <p14:sldIdLst>
            <p14:sldId id="270"/>
            <p14:sldId id="348"/>
            <p14:sldId id="403"/>
            <p14:sldId id="404"/>
            <p14:sldId id="402"/>
            <p14:sldId id="429"/>
            <p14:sldId id="440"/>
            <p14:sldId id="424"/>
            <p14:sldId id="427"/>
            <p14:sldId id="425"/>
            <p14:sldId id="445"/>
          </p14:sldIdLst>
        </p14:section>
        <p14:section name="Untitled Section" id="{33EE60E7-A1EA-4EE2-AF4E-666C2D10D6BA}">
          <p14:sldIdLst>
            <p14:sldId id="313"/>
            <p14:sldId id="415"/>
            <p14:sldId id="408"/>
            <p14:sldId id="407"/>
            <p14:sldId id="406"/>
            <p14:sldId id="436"/>
            <p14:sldId id="435"/>
            <p14:sldId id="405"/>
            <p14:sldId id="428"/>
            <p14:sldId id="392"/>
            <p14:sldId id="447"/>
            <p14:sldId id="448"/>
            <p14:sldId id="394"/>
            <p14:sldId id="449"/>
            <p14:sldId id="300"/>
            <p14:sldId id="396"/>
            <p14:sldId id="430"/>
            <p14:sldId id="397"/>
            <p14:sldId id="398"/>
            <p14:sldId id="320"/>
            <p14:sldId id="319"/>
            <p14:sldId id="321"/>
            <p14:sldId id="418"/>
            <p14:sldId id="453"/>
            <p14:sldId id="443"/>
            <p14:sldId id="451"/>
            <p14:sldId id="444"/>
            <p14:sldId id="411"/>
            <p14:sldId id="381"/>
            <p14:sldId id="442"/>
            <p14:sldId id="441"/>
            <p14:sldId id="43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a:srgbClr val="336600"/>
    <a:srgbClr val="FFFF99"/>
    <a:srgbClr val="00CC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9" autoAdjust="0"/>
    <p:restoredTop sz="93447" autoAdjust="0"/>
  </p:normalViewPr>
  <p:slideViewPr>
    <p:cSldViewPr snapToGrid="0">
      <p:cViewPr varScale="1">
        <p:scale>
          <a:sx n="84" d="100"/>
          <a:sy n="84" d="100"/>
        </p:scale>
        <p:origin x="1387" y="288"/>
      </p:cViewPr>
      <p:guideLst>
        <p:guide orient="horz" pos="2160"/>
        <p:guide pos="2880"/>
      </p:guideLst>
    </p:cSldViewPr>
  </p:slideViewPr>
  <p:notesTextViewPr>
    <p:cViewPr>
      <p:scale>
        <a:sx n="125" d="100"/>
        <a:sy n="125" d="100"/>
      </p:scale>
      <p:origin x="0" y="0"/>
    </p:cViewPr>
  </p:notesTextViewPr>
  <p:sorterViewPr>
    <p:cViewPr varScale="1">
      <p:scale>
        <a:sx n="100" d="100"/>
        <a:sy n="100" d="100"/>
      </p:scale>
      <p:origin x="0" y="0"/>
    </p:cViewPr>
  </p:sorterViewPr>
  <p:notesViewPr>
    <p:cSldViewPr snapToGrid="0">
      <p:cViewPr>
        <p:scale>
          <a:sx n="1" d="2"/>
          <a:sy n="1" d="2"/>
        </p:scale>
        <p:origin x="0" y="0"/>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font" Target="fonts/font2.fntdata"/><Relationship Id="rId55"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font" Target="fonts/font5.fntdata"/><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56"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font" Target="fonts/font3.fntdata"/><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1.fntdata"/><Relationship Id="rId57"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font" Target="fonts/font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8F30200-EFB0-470D-A556-962734E1A0F4}"/>
              </a:ext>
            </a:extLst>
          </p:cNvPr>
          <p:cNvSpPr>
            <a:spLocks noGrp="1"/>
          </p:cNvSpPr>
          <p:nvPr>
            <p:ph type="hdr" sz="quarter"/>
          </p:nvPr>
        </p:nvSpPr>
        <p:spPr>
          <a:xfrm>
            <a:off x="1" y="1"/>
            <a:ext cx="2972421" cy="466012"/>
          </a:xfrm>
          <a:prstGeom prst="rect">
            <a:avLst/>
          </a:prstGeom>
        </p:spPr>
        <p:txBody>
          <a:bodyPr vert="horz" lIns="91429" tIns="45715" rIns="91429" bIns="45715" rtlCol="0"/>
          <a:lstStyle>
            <a:lvl1pPr algn="l" eaLnBrk="1" hangingPunct="1">
              <a:defRPr sz="12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DA811F0F-B3DD-49E9-98DC-82488E144137}"/>
              </a:ext>
            </a:extLst>
          </p:cNvPr>
          <p:cNvSpPr>
            <a:spLocks noGrp="1"/>
          </p:cNvSpPr>
          <p:nvPr>
            <p:ph type="dt" sz="quarter" idx="1"/>
          </p:nvPr>
        </p:nvSpPr>
        <p:spPr>
          <a:xfrm>
            <a:off x="3884028" y="1"/>
            <a:ext cx="2972421" cy="466012"/>
          </a:xfrm>
          <a:prstGeom prst="rect">
            <a:avLst/>
          </a:prstGeom>
        </p:spPr>
        <p:txBody>
          <a:bodyPr vert="horz" lIns="91429" tIns="45715" rIns="91429" bIns="45715" rtlCol="0"/>
          <a:lstStyle>
            <a:lvl1pPr algn="r" eaLnBrk="1" hangingPunct="1">
              <a:defRPr sz="1200">
                <a:latin typeface="Arial" charset="0"/>
                <a:cs typeface="+mn-cs"/>
              </a:defRPr>
            </a:lvl1pPr>
          </a:lstStyle>
          <a:p>
            <a:pPr>
              <a:defRPr/>
            </a:pPr>
            <a:fld id="{89FA4917-7CEE-48DF-9758-97E496FFDA68}" type="datetimeFigureOut">
              <a:rPr lang="en-US"/>
              <a:pPr>
                <a:defRPr/>
              </a:pPr>
              <a:t>2/24/2026</a:t>
            </a:fld>
            <a:endParaRPr lang="en-US"/>
          </a:p>
        </p:txBody>
      </p:sp>
      <p:sp>
        <p:nvSpPr>
          <p:cNvPr id="4" name="Footer Placeholder 3">
            <a:extLst>
              <a:ext uri="{FF2B5EF4-FFF2-40B4-BE49-F238E27FC236}">
                <a16:creationId xmlns:a16="http://schemas.microsoft.com/office/drawing/2014/main" id="{7AE1DD4F-0475-4D79-B8A2-1205BE55A39E}"/>
              </a:ext>
            </a:extLst>
          </p:cNvPr>
          <p:cNvSpPr>
            <a:spLocks noGrp="1"/>
          </p:cNvSpPr>
          <p:nvPr>
            <p:ph type="ftr" sz="quarter" idx="2"/>
          </p:nvPr>
        </p:nvSpPr>
        <p:spPr>
          <a:xfrm>
            <a:off x="1" y="8846261"/>
            <a:ext cx="2972421" cy="466012"/>
          </a:xfrm>
          <a:prstGeom prst="rect">
            <a:avLst/>
          </a:prstGeom>
        </p:spPr>
        <p:txBody>
          <a:bodyPr vert="horz" lIns="91429" tIns="45715" rIns="91429" bIns="45715" rtlCol="0" anchor="b"/>
          <a:lstStyle>
            <a:lvl1pPr algn="l" eaLnBrk="1" hangingPunct="1">
              <a:defRPr sz="1200">
                <a:latin typeface="Arial" charset="0"/>
                <a:cs typeface="+mn-cs"/>
              </a:defRPr>
            </a:lvl1pPr>
          </a:lstStyle>
          <a:p>
            <a:pPr>
              <a:defRPr/>
            </a:pPr>
            <a:endParaRPr lang="en-US"/>
          </a:p>
        </p:txBody>
      </p:sp>
      <p:sp>
        <p:nvSpPr>
          <p:cNvPr id="5" name="Slide Number Placeholder 4">
            <a:extLst>
              <a:ext uri="{FF2B5EF4-FFF2-40B4-BE49-F238E27FC236}">
                <a16:creationId xmlns:a16="http://schemas.microsoft.com/office/drawing/2014/main" id="{4A457679-A335-42F0-929A-DEAA0935E132}"/>
              </a:ext>
            </a:extLst>
          </p:cNvPr>
          <p:cNvSpPr>
            <a:spLocks noGrp="1"/>
          </p:cNvSpPr>
          <p:nvPr>
            <p:ph type="sldNum" sz="quarter" idx="3"/>
          </p:nvPr>
        </p:nvSpPr>
        <p:spPr>
          <a:xfrm>
            <a:off x="3884028" y="8846261"/>
            <a:ext cx="2972421" cy="466012"/>
          </a:xfrm>
          <a:prstGeom prst="rect">
            <a:avLst/>
          </a:prstGeom>
        </p:spPr>
        <p:txBody>
          <a:bodyPr vert="horz" wrap="square" lIns="91429" tIns="45715" rIns="91429" bIns="45715" numCol="1" anchor="b" anchorCtr="0" compatLnSpc="1">
            <a:prstTxWarp prst="textNoShape">
              <a:avLst/>
            </a:prstTxWarp>
          </a:bodyPr>
          <a:lstStyle>
            <a:lvl1pPr algn="r" eaLnBrk="1" hangingPunct="1">
              <a:defRPr sz="1200"/>
            </a:lvl1pPr>
          </a:lstStyle>
          <a:p>
            <a:pPr>
              <a:defRPr/>
            </a:pPr>
            <a:fld id="{117A780F-EC59-4300-A165-8F76105D3869}"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35477ED-C120-4330-80EE-DB5FC75AF56A}"/>
              </a:ext>
            </a:extLst>
          </p:cNvPr>
          <p:cNvSpPr>
            <a:spLocks noGrp="1"/>
          </p:cNvSpPr>
          <p:nvPr>
            <p:ph type="hdr" sz="quarter"/>
          </p:nvPr>
        </p:nvSpPr>
        <p:spPr>
          <a:xfrm>
            <a:off x="1" y="1"/>
            <a:ext cx="2972421" cy="466012"/>
          </a:xfrm>
          <a:prstGeom prst="rect">
            <a:avLst/>
          </a:prstGeom>
        </p:spPr>
        <p:txBody>
          <a:bodyPr vert="horz" lIns="92606" tIns="46304" rIns="92606" bIns="46304"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503293B8-D473-42AB-ABE1-13C83C39D94F}"/>
              </a:ext>
            </a:extLst>
          </p:cNvPr>
          <p:cNvSpPr>
            <a:spLocks noGrp="1"/>
          </p:cNvSpPr>
          <p:nvPr>
            <p:ph type="dt" idx="1"/>
          </p:nvPr>
        </p:nvSpPr>
        <p:spPr>
          <a:xfrm>
            <a:off x="3884028" y="1"/>
            <a:ext cx="2972421" cy="466012"/>
          </a:xfrm>
          <a:prstGeom prst="rect">
            <a:avLst/>
          </a:prstGeom>
        </p:spPr>
        <p:txBody>
          <a:bodyPr vert="horz" lIns="92606" tIns="46304" rIns="92606" bIns="46304" rtlCol="0"/>
          <a:lstStyle>
            <a:lvl1pPr algn="r" eaLnBrk="1" hangingPunct="1">
              <a:defRPr sz="1300">
                <a:latin typeface="Arial" charset="0"/>
                <a:cs typeface="+mn-cs"/>
              </a:defRPr>
            </a:lvl1pPr>
          </a:lstStyle>
          <a:p>
            <a:pPr>
              <a:defRPr/>
            </a:pPr>
            <a:fld id="{DBBE4C66-C8D2-4408-811D-6FDF20BE5452}" type="datetimeFigureOut">
              <a:rPr lang="en-US"/>
              <a:pPr>
                <a:defRPr/>
              </a:pPr>
              <a:t>2/24/2026</a:t>
            </a:fld>
            <a:endParaRPr lang="en-US"/>
          </a:p>
        </p:txBody>
      </p:sp>
      <p:sp>
        <p:nvSpPr>
          <p:cNvPr id="4" name="Slide Image Placeholder 3">
            <a:extLst>
              <a:ext uri="{FF2B5EF4-FFF2-40B4-BE49-F238E27FC236}">
                <a16:creationId xmlns:a16="http://schemas.microsoft.com/office/drawing/2014/main" id="{E486D227-69D0-4BA1-8409-C6DED8E3433A}"/>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06" tIns="46304" rIns="92606" bIns="46304" rtlCol="0" anchor="ctr"/>
          <a:lstStyle/>
          <a:p>
            <a:pPr lvl="0"/>
            <a:endParaRPr lang="en-US" noProof="0"/>
          </a:p>
        </p:txBody>
      </p:sp>
      <p:sp>
        <p:nvSpPr>
          <p:cNvPr id="5" name="Notes Placeholder 4">
            <a:extLst>
              <a:ext uri="{FF2B5EF4-FFF2-40B4-BE49-F238E27FC236}">
                <a16:creationId xmlns:a16="http://schemas.microsoft.com/office/drawing/2014/main" id="{CAE34702-1E85-4FC6-855D-43FFB4823843}"/>
              </a:ext>
            </a:extLst>
          </p:cNvPr>
          <p:cNvSpPr>
            <a:spLocks noGrp="1"/>
          </p:cNvSpPr>
          <p:nvPr>
            <p:ph type="body" sz="quarter" idx="3"/>
          </p:nvPr>
        </p:nvSpPr>
        <p:spPr>
          <a:xfrm>
            <a:off x="686422" y="4424722"/>
            <a:ext cx="5485158" cy="4190921"/>
          </a:xfrm>
          <a:prstGeom prst="rect">
            <a:avLst/>
          </a:prstGeom>
        </p:spPr>
        <p:txBody>
          <a:bodyPr vert="horz" lIns="92606" tIns="46304" rIns="92606" bIns="4630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0D86FEB-730D-41E2-8A87-7626DF6ABA47}"/>
              </a:ext>
            </a:extLst>
          </p:cNvPr>
          <p:cNvSpPr>
            <a:spLocks noGrp="1"/>
          </p:cNvSpPr>
          <p:nvPr>
            <p:ph type="ftr" sz="quarter" idx="4"/>
          </p:nvPr>
        </p:nvSpPr>
        <p:spPr>
          <a:xfrm>
            <a:off x="1" y="8846261"/>
            <a:ext cx="2972421" cy="466012"/>
          </a:xfrm>
          <a:prstGeom prst="rect">
            <a:avLst/>
          </a:prstGeom>
        </p:spPr>
        <p:txBody>
          <a:bodyPr vert="horz" lIns="92606" tIns="46304" rIns="92606" bIns="46304"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F4AFCCFF-BE0E-4F74-A894-4204149FB0F4}"/>
              </a:ext>
            </a:extLst>
          </p:cNvPr>
          <p:cNvSpPr>
            <a:spLocks noGrp="1"/>
          </p:cNvSpPr>
          <p:nvPr>
            <p:ph type="sldNum" sz="quarter" idx="5"/>
          </p:nvPr>
        </p:nvSpPr>
        <p:spPr>
          <a:xfrm>
            <a:off x="3884028" y="8846261"/>
            <a:ext cx="2972421" cy="466012"/>
          </a:xfrm>
          <a:prstGeom prst="rect">
            <a:avLst/>
          </a:prstGeom>
        </p:spPr>
        <p:txBody>
          <a:bodyPr vert="horz" wrap="square" lIns="92606" tIns="46304" rIns="92606" bIns="46304" numCol="1" anchor="b" anchorCtr="0" compatLnSpc="1">
            <a:prstTxWarp prst="textNoShape">
              <a:avLst/>
            </a:prstTxWarp>
          </a:bodyPr>
          <a:lstStyle>
            <a:lvl1pPr algn="r" eaLnBrk="1" hangingPunct="1">
              <a:defRPr sz="1300"/>
            </a:lvl1pPr>
          </a:lstStyle>
          <a:p>
            <a:pPr>
              <a:defRPr/>
            </a:pPr>
            <a:fld id="{A1403960-E874-4205-B210-AD80FAC33F3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75A6E9D9-23DB-45E3-A713-563F986D1C0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3C81C3AD-D00F-43F7-95D1-E60C34ABED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7172" name="Slide Number Placeholder 3">
            <a:extLst>
              <a:ext uri="{FF2B5EF4-FFF2-40B4-BE49-F238E27FC236}">
                <a16:creationId xmlns:a16="http://schemas.microsoft.com/office/drawing/2014/main" id="{768FBE1C-CB5E-4E9D-A430-CB209C3FC1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58045F6-3453-4C63-A06A-CF586E91BCA6}" type="slidenum">
              <a:rPr lang="en-US" altLang="en-US" sz="130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EBA2E247-123F-47F8-8F23-5D6FAC8B54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C71D5C79-7683-4872-B9CD-E3C521DC771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p>
        </p:txBody>
      </p:sp>
      <p:sp>
        <p:nvSpPr>
          <p:cNvPr id="29700" name="Slide Number Placeholder 3">
            <a:extLst>
              <a:ext uri="{FF2B5EF4-FFF2-40B4-BE49-F238E27FC236}">
                <a16:creationId xmlns:a16="http://schemas.microsoft.com/office/drawing/2014/main" id="{1559629C-6BE7-4EBF-8B7B-44C4F31AC3C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16489AC-9975-481C-9776-756E95BCAB73}" type="slidenum">
              <a:rPr lang="en-US" altLang="en-US" sz="1300">
                <a:latin typeface="Arial" panose="020B0604020202020204" pitchFamily="34" charset="0"/>
              </a:rPr>
              <a:pPr>
                <a:spcBef>
                  <a:spcPct val="0"/>
                </a:spcBef>
              </a:pPr>
              <a:t>10</a:t>
            </a:fld>
            <a:endParaRPr lang="en-US" altLang="en-US" sz="1300">
              <a:latin typeface="Arial" panose="020B0604020202020204" pitchFamily="34" charset="0"/>
            </a:endParaRPr>
          </a:p>
        </p:txBody>
      </p:sp>
    </p:spTree>
    <p:extLst>
      <p:ext uri="{BB962C8B-B14F-4D97-AF65-F5344CB8AC3E}">
        <p14:creationId xmlns:p14="http://schemas.microsoft.com/office/powerpoint/2010/main" val="2490355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11</a:t>
            </a:fld>
            <a:endParaRPr lang="en-US" altLang="en-US"/>
          </a:p>
        </p:txBody>
      </p:sp>
    </p:spTree>
    <p:extLst>
      <p:ext uri="{BB962C8B-B14F-4D97-AF65-F5344CB8AC3E}">
        <p14:creationId xmlns:p14="http://schemas.microsoft.com/office/powerpoint/2010/main" val="3951616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EB67C210-B182-4124-ADC1-82CEFD6AD05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A7AAFB22-5404-4A3F-9106-3B2E53191E10}"/>
              </a:ext>
            </a:extLst>
          </p:cNvPr>
          <p:cNvSpPr>
            <a:spLocks noGrp="1"/>
          </p:cNvSpPr>
          <p:nvPr>
            <p:ph type="body" idx="1"/>
          </p:nvPr>
        </p:nvSpPr>
        <p:spPr bwMode="auto">
          <a:xfrm>
            <a:off x="686422" y="4329293"/>
            <a:ext cx="5485158" cy="468874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p>
        </p:txBody>
      </p:sp>
      <p:sp>
        <p:nvSpPr>
          <p:cNvPr id="31748" name="Slide Number Placeholder 3">
            <a:extLst>
              <a:ext uri="{FF2B5EF4-FFF2-40B4-BE49-F238E27FC236}">
                <a16:creationId xmlns:a16="http://schemas.microsoft.com/office/drawing/2014/main" id="{8F280C4E-0637-42AA-A5BF-132286F485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F4D245F-CFD8-4458-BB12-AE20EBDA1903}" type="slidenum">
              <a:rPr lang="en-US" altLang="en-US" sz="1300">
                <a:latin typeface="Arial" panose="020B0604020202020204" pitchFamily="34" charset="0"/>
              </a:rPr>
              <a:pPr>
                <a:spcBef>
                  <a:spcPct val="0"/>
                </a:spcBef>
              </a:pPr>
              <a:t>12</a:t>
            </a:fld>
            <a:endParaRPr lang="en-US" altLang="en-US" sz="130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13</a:t>
            </a:fld>
            <a:endParaRPr lang="en-US" altLang="en-US"/>
          </a:p>
        </p:txBody>
      </p:sp>
    </p:spTree>
    <p:extLst>
      <p:ext uri="{BB962C8B-B14F-4D97-AF65-F5344CB8AC3E}">
        <p14:creationId xmlns:p14="http://schemas.microsoft.com/office/powerpoint/2010/main" val="171222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14</a:t>
            </a:fld>
            <a:endParaRPr lang="en-US" altLang="en-US"/>
          </a:p>
        </p:txBody>
      </p:sp>
    </p:spTree>
    <p:extLst>
      <p:ext uri="{BB962C8B-B14F-4D97-AF65-F5344CB8AC3E}">
        <p14:creationId xmlns:p14="http://schemas.microsoft.com/office/powerpoint/2010/main" val="2941486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15</a:t>
            </a:fld>
            <a:endParaRPr lang="en-US" altLang="en-US"/>
          </a:p>
        </p:txBody>
      </p:sp>
    </p:spTree>
    <p:extLst>
      <p:ext uri="{BB962C8B-B14F-4D97-AF65-F5344CB8AC3E}">
        <p14:creationId xmlns:p14="http://schemas.microsoft.com/office/powerpoint/2010/main" val="21488690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16</a:t>
            </a:fld>
            <a:endParaRPr lang="en-US" altLang="en-US"/>
          </a:p>
        </p:txBody>
      </p:sp>
    </p:spTree>
    <p:extLst>
      <p:ext uri="{BB962C8B-B14F-4D97-AF65-F5344CB8AC3E}">
        <p14:creationId xmlns:p14="http://schemas.microsoft.com/office/powerpoint/2010/main" val="7654470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17</a:t>
            </a:fld>
            <a:endParaRPr lang="en-US" altLang="en-US"/>
          </a:p>
        </p:txBody>
      </p:sp>
    </p:spTree>
    <p:extLst>
      <p:ext uri="{BB962C8B-B14F-4D97-AF65-F5344CB8AC3E}">
        <p14:creationId xmlns:p14="http://schemas.microsoft.com/office/powerpoint/2010/main" val="1672088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18</a:t>
            </a:fld>
            <a:endParaRPr lang="en-US" altLang="en-US"/>
          </a:p>
        </p:txBody>
      </p:sp>
    </p:spTree>
    <p:extLst>
      <p:ext uri="{BB962C8B-B14F-4D97-AF65-F5344CB8AC3E}">
        <p14:creationId xmlns:p14="http://schemas.microsoft.com/office/powerpoint/2010/main" val="28442328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19</a:t>
            </a:fld>
            <a:endParaRPr lang="en-US" altLang="en-US"/>
          </a:p>
        </p:txBody>
      </p:sp>
    </p:spTree>
    <p:extLst>
      <p:ext uri="{BB962C8B-B14F-4D97-AF65-F5344CB8AC3E}">
        <p14:creationId xmlns:p14="http://schemas.microsoft.com/office/powerpoint/2010/main" val="219265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AF43E064-A759-4D0C-9B8C-0845B821D5F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7631283E-92F9-460E-8090-9ECC24B007D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5604" name="Slide Number Placeholder 3">
            <a:extLst>
              <a:ext uri="{FF2B5EF4-FFF2-40B4-BE49-F238E27FC236}">
                <a16:creationId xmlns:a16="http://schemas.microsoft.com/office/drawing/2014/main" id="{E1EBF8EE-1B00-4412-B8B3-DFAA15F33B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60C0C1-8EE4-406D-AF4D-8214EB2D9B4C}" type="slidenum">
              <a:rPr lang="en-US" altLang="en-US" sz="130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20</a:t>
            </a:fld>
            <a:endParaRPr lang="en-US" altLang="en-US"/>
          </a:p>
        </p:txBody>
      </p:sp>
    </p:spTree>
    <p:extLst>
      <p:ext uri="{BB962C8B-B14F-4D97-AF65-F5344CB8AC3E}">
        <p14:creationId xmlns:p14="http://schemas.microsoft.com/office/powerpoint/2010/main" val="16163623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21</a:t>
            </a:fld>
            <a:endParaRPr lang="en-US" altLang="en-US"/>
          </a:p>
        </p:txBody>
      </p:sp>
    </p:spTree>
    <p:extLst>
      <p:ext uri="{BB962C8B-B14F-4D97-AF65-F5344CB8AC3E}">
        <p14:creationId xmlns:p14="http://schemas.microsoft.com/office/powerpoint/2010/main" val="3468661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058F1-C41D-5FB4-DA75-0967C58C6E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678623A-3FB7-BCCA-2F01-61AEA4D939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817F09-D831-2337-AE73-00C8F859E45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48F61CC-48F8-4E10-D603-12D350A37000}"/>
              </a:ext>
            </a:extLst>
          </p:cNvPr>
          <p:cNvSpPr>
            <a:spLocks noGrp="1"/>
          </p:cNvSpPr>
          <p:nvPr>
            <p:ph type="sldNum" sz="quarter" idx="5"/>
          </p:nvPr>
        </p:nvSpPr>
        <p:spPr/>
        <p:txBody>
          <a:bodyPr/>
          <a:lstStyle/>
          <a:p>
            <a:pPr>
              <a:defRPr/>
            </a:pPr>
            <a:fld id="{A1403960-E874-4205-B210-AD80FAC33F31}" type="slidenum">
              <a:rPr lang="en-US" altLang="en-US" smtClean="0"/>
              <a:pPr>
                <a:defRPr/>
              </a:pPr>
              <a:t>22</a:t>
            </a:fld>
            <a:endParaRPr lang="en-US" altLang="en-US"/>
          </a:p>
        </p:txBody>
      </p:sp>
    </p:spTree>
    <p:extLst>
      <p:ext uri="{BB962C8B-B14F-4D97-AF65-F5344CB8AC3E}">
        <p14:creationId xmlns:p14="http://schemas.microsoft.com/office/powerpoint/2010/main" val="35751926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5D302-CD09-281F-DBB3-642CC89A118F}"/>
            </a:ext>
          </a:extLst>
        </p:cNvPr>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84F8D5EA-C3AD-4376-9300-86AF41C91EC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0E15CD8B-FC6F-012B-FCED-FC1F37BCADA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52228" name="Slide Number Placeholder 3">
            <a:extLst>
              <a:ext uri="{FF2B5EF4-FFF2-40B4-BE49-F238E27FC236}">
                <a16:creationId xmlns:a16="http://schemas.microsoft.com/office/drawing/2014/main" id="{C052C9C7-4218-D675-2DA3-19D946E48BA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99D6017-F303-4B72-96DD-7C9550ADFE5E}" type="slidenum">
              <a:rPr lang="en-US" altLang="en-US" sz="1300">
                <a:latin typeface="Arial" panose="020B0604020202020204" pitchFamily="34" charset="0"/>
              </a:rPr>
              <a:pPr>
                <a:spcBef>
                  <a:spcPct val="0"/>
                </a:spcBef>
              </a:pPr>
              <a:t>23</a:t>
            </a:fld>
            <a:endParaRPr lang="en-US" altLang="en-US" sz="1300">
              <a:latin typeface="Arial" panose="020B0604020202020204" pitchFamily="34" charset="0"/>
            </a:endParaRPr>
          </a:p>
        </p:txBody>
      </p:sp>
    </p:spTree>
    <p:extLst>
      <p:ext uri="{BB962C8B-B14F-4D97-AF65-F5344CB8AC3E}">
        <p14:creationId xmlns:p14="http://schemas.microsoft.com/office/powerpoint/2010/main" val="2291632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24</a:t>
            </a:fld>
            <a:endParaRPr lang="en-US" altLang="en-US"/>
          </a:p>
        </p:txBody>
      </p:sp>
    </p:spTree>
    <p:extLst>
      <p:ext uri="{BB962C8B-B14F-4D97-AF65-F5344CB8AC3E}">
        <p14:creationId xmlns:p14="http://schemas.microsoft.com/office/powerpoint/2010/main" val="96274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25</a:t>
            </a:fld>
            <a:endParaRPr lang="en-US" altLang="en-US"/>
          </a:p>
        </p:txBody>
      </p:sp>
    </p:spTree>
    <p:extLst>
      <p:ext uri="{BB962C8B-B14F-4D97-AF65-F5344CB8AC3E}">
        <p14:creationId xmlns:p14="http://schemas.microsoft.com/office/powerpoint/2010/main" val="1856144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26</a:t>
            </a:fld>
            <a:endParaRPr lang="en-US" altLang="en-US"/>
          </a:p>
        </p:txBody>
      </p:sp>
    </p:spTree>
    <p:extLst>
      <p:ext uri="{BB962C8B-B14F-4D97-AF65-F5344CB8AC3E}">
        <p14:creationId xmlns:p14="http://schemas.microsoft.com/office/powerpoint/2010/main" val="3952600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dirty="0"/>
              </a:p>
            </p:txBody>
          </p:sp>
        </mc:Choice>
        <mc:Fallback xmlns="">
          <p:sp>
            <p:nvSpPr>
              <p:cNvPr id="3" name="Notes Placeholder 2"/>
              <p:cNvSpPr>
                <a:spLocks noGrp="1"/>
              </p:cNvSpPr>
              <p:nvPr>
                <p:ph type="body" idx="1"/>
              </p:nvPr>
            </p:nvSpPr>
            <p:spPr/>
            <p:txBody>
              <a:bodyPr/>
              <a:lstStyle/>
              <a:p>
                <a:r>
                  <a:rPr lang="en-US" b="1" i="1" dirty="0"/>
                  <a:t>We need a scale that describes that magnitude of the atmospheric stability</a:t>
                </a:r>
              </a:p>
              <a:p>
                <a:endParaRPr lang="en-US" b="1" i="1" dirty="0"/>
              </a:p>
              <a:p>
                <a:r>
                  <a:rPr lang="en-US" b="1" i="1" dirty="0"/>
                  <a:t>The depth to which the mechanical turbulence is influential is the length of the scale we seek</a:t>
                </a:r>
              </a:p>
              <a:p>
                <a:pPr/>
                <a:endParaRPr lang="en-US" sz="1200" b="1" i="1" dirty="0">
                  <a:solidFill>
                    <a:srgbClr val="000000"/>
                  </a:solidFill>
                  <a:latin typeface="Cambria Math" panose="02040503050406030204" pitchFamily="18" charset="0"/>
                </a:endParaRPr>
              </a:p>
              <a:p>
                <a:pPr/>
                <a:r>
                  <a:rPr lang="en-US" sz="2000" i="0">
                    <a:solidFill>
                      <a:srgbClr val="000000"/>
                    </a:solidFill>
                    <a:latin typeface="Cambria Math" panose="02040503050406030204" pitchFamily="18" charset="0"/>
                  </a:rPr>
                  <a:t>𝑢_∗^3∕𝑘𝐿</a:t>
                </a:r>
                <a:r>
                  <a:rPr lang="en-US" b="1" i="1" dirty="0"/>
                  <a:t> is the mechanical turbulent</a:t>
                </a:r>
                <a:r>
                  <a:rPr lang="en-US" b="1" i="1" baseline="0" dirty="0"/>
                  <a:t> energy produced by shear.  This shear was derived by considering the stress on an infinitesimal volume of air </a:t>
                </a:r>
              </a:p>
              <a:p>
                <a:pPr/>
                <a:endParaRPr lang="en-US" b="1" i="1" baseline="0" dirty="0"/>
              </a:p>
              <a:p>
                <a:pPr/>
                <a:r>
                  <a:rPr lang="en-US" sz="1200" i="0">
                    <a:solidFill>
                      <a:srgbClr val="000000"/>
                    </a:solidFill>
                    <a:latin typeface="Cambria Math" panose="02040503050406030204" pitchFamily="18" charset="0"/>
                  </a:rPr>
                  <a:t>〖−𝑔𝐻〗∕〖𝑇_𝑎 𝜌𝑐_𝑝 〗</a:t>
                </a:r>
                <a:r>
                  <a:rPr lang="en-US" b="1" i="1" baseline="0" dirty="0"/>
                  <a:t> is the convective or buoyant turbulent energy produced by the wake of the rising parcels of air.  OR The amount of turbulent energy destroyed by thermal stratification.</a:t>
                </a:r>
              </a:p>
              <a:p>
                <a:pPr/>
                <a:endParaRPr lang="en-US" b="1" i="1" baseline="0" dirty="0"/>
              </a:p>
              <a:p>
                <a:pPr/>
                <a:r>
                  <a:rPr lang="en-US" b="1" i="1" baseline="0" dirty="0"/>
                  <a:t>Next: Need a scale for the convective turbulence</a:t>
                </a:r>
                <a:endParaRPr lang="en-US" b="1" i="1" dirty="0"/>
              </a:p>
              <a:p>
                <a:endParaRPr lang="en-US" b="1" i="1" dirty="0"/>
              </a:p>
              <a:p>
                <a:endParaRPr lang="en-US" b="1" i="1" dirty="0"/>
              </a:p>
            </p:txBody>
          </p:sp>
        </mc:Fallback>
      </mc:AlternateContent>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27</a:t>
            </a:fld>
            <a:endParaRPr lang="en-US" altLang="en-US"/>
          </a:p>
        </p:txBody>
      </p:sp>
    </p:spTree>
    <p:extLst>
      <p:ext uri="{BB962C8B-B14F-4D97-AF65-F5344CB8AC3E}">
        <p14:creationId xmlns:p14="http://schemas.microsoft.com/office/powerpoint/2010/main" val="36743251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US" dirty="0"/>
              </a:p>
            </p:txBody>
          </p:sp>
        </mc:Choice>
        <mc:Fallback xmlns="">
          <p:sp>
            <p:nvSpPr>
              <p:cNvPr id="3" name="Notes Placeholder 2"/>
              <p:cNvSpPr>
                <a:spLocks noGrp="1"/>
              </p:cNvSpPr>
              <p:nvPr>
                <p:ph type="body" idx="1"/>
              </p:nvPr>
            </p:nvSpPr>
            <p:spPr/>
            <p:txBody>
              <a:bodyPr/>
              <a:lstStyle/>
              <a:p>
                <a:r>
                  <a:rPr lang="en-US" b="1" i="1" dirty="0"/>
                  <a:t>We need a scale that describes that magnitude of the atmospheric stability</a:t>
                </a:r>
              </a:p>
              <a:p>
                <a:endParaRPr lang="en-US" b="1" i="1" dirty="0"/>
              </a:p>
              <a:p>
                <a:r>
                  <a:rPr lang="en-US" b="1" i="1" dirty="0"/>
                  <a:t>The depth to which the mechanical turbulence is influential is the length of the scale we seek</a:t>
                </a:r>
              </a:p>
              <a:p>
                <a:pPr/>
                <a:endParaRPr lang="en-US" sz="1200" b="1" i="1" dirty="0">
                  <a:solidFill>
                    <a:srgbClr val="000000"/>
                  </a:solidFill>
                  <a:latin typeface="Cambria Math" panose="02040503050406030204" pitchFamily="18" charset="0"/>
                </a:endParaRPr>
              </a:p>
              <a:p>
                <a:pPr/>
                <a:r>
                  <a:rPr lang="en-US" sz="2000" i="0">
                    <a:solidFill>
                      <a:srgbClr val="000000"/>
                    </a:solidFill>
                    <a:latin typeface="Cambria Math" panose="02040503050406030204" pitchFamily="18" charset="0"/>
                  </a:rPr>
                  <a:t>𝑢_∗^3∕𝑘𝐿</a:t>
                </a:r>
                <a:r>
                  <a:rPr lang="en-US" b="1" i="1" dirty="0"/>
                  <a:t> is the mechanical turbulent</a:t>
                </a:r>
                <a:r>
                  <a:rPr lang="en-US" b="1" i="1" baseline="0" dirty="0"/>
                  <a:t> energy produced by shear.  This shear was derived by considering the stress on an infinitesimal volume of air </a:t>
                </a:r>
              </a:p>
              <a:p>
                <a:pPr/>
                <a:endParaRPr lang="en-US" b="1" i="1" baseline="0" dirty="0"/>
              </a:p>
              <a:p>
                <a:pPr/>
                <a:r>
                  <a:rPr lang="en-US" sz="1200" i="0">
                    <a:solidFill>
                      <a:srgbClr val="000000"/>
                    </a:solidFill>
                    <a:latin typeface="Cambria Math" panose="02040503050406030204" pitchFamily="18" charset="0"/>
                  </a:rPr>
                  <a:t>〖−𝑔𝐻〗∕〖𝑇_𝑎 𝜌𝑐_𝑝 〗</a:t>
                </a:r>
                <a:r>
                  <a:rPr lang="en-US" b="1" i="1" baseline="0" dirty="0"/>
                  <a:t> is the convective or buoyant turbulent energy produced by the wake of the rising parcels of air.  OR The amount of turbulent energy destroyed by thermal stratification.</a:t>
                </a:r>
              </a:p>
              <a:p>
                <a:pPr/>
                <a:endParaRPr lang="en-US" b="1" i="1" baseline="0" dirty="0"/>
              </a:p>
              <a:p>
                <a:pPr/>
                <a:r>
                  <a:rPr lang="en-US" b="1" i="1" baseline="0" dirty="0"/>
                  <a:t>Next: Need a scale for the convective turbulence</a:t>
                </a:r>
                <a:endParaRPr lang="en-US" b="1" i="1" dirty="0"/>
              </a:p>
              <a:p>
                <a:endParaRPr lang="en-US" b="1" i="1" dirty="0"/>
              </a:p>
              <a:p>
                <a:endParaRPr lang="en-US" b="1" i="1" dirty="0"/>
              </a:p>
            </p:txBody>
          </p:sp>
        </mc:Fallback>
      </mc:AlternateContent>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28</a:t>
            </a:fld>
            <a:endParaRPr lang="en-US" altLang="en-US"/>
          </a:p>
        </p:txBody>
      </p:sp>
    </p:spTree>
    <p:extLst>
      <p:ext uri="{BB962C8B-B14F-4D97-AF65-F5344CB8AC3E}">
        <p14:creationId xmlns:p14="http://schemas.microsoft.com/office/powerpoint/2010/main" val="29536299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29</a:t>
            </a:fld>
            <a:endParaRPr lang="en-US" altLang="en-US"/>
          </a:p>
        </p:txBody>
      </p:sp>
    </p:spTree>
    <p:extLst>
      <p:ext uri="{BB962C8B-B14F-4D97-AF65-F5344CB8AC3E}">
        <p14:creationId xmlns:p14="http://schemas.microsoft.com/office/powerpoint/2010/main" val="721446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FBF5E8-84D3-4AFD-A779-28A14E861213}" type="slidenum">
              <a:rPr lang="en-US" smtClean="0"/>
              <a:t>3</a:t>
            </a:fld>
            <a:endParaRPr lang="en-US"/>
          </a:p>
        </p:txBody>
      </p:sp>
    </p:spTree>
    <p:extLst>
      <p:ext uri="{BB962C8B-B14F-4D97-AF65-F5344CB8AC3E}">
        <p14:creationId xmlns:p14="http://schemas.microsoft.com/office/powerpoint/2010/main" val="32463509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30</a:t>
            </a:fld>
            <a:endParaRPr lang="en-US" altLang="en-US"/>
          </a:p>
        </p:txBody>
      </p:sp>
    </p:spTree>
    <p:extLst>
      <p:ext uri="{BB962C8B-B14F-4D97-AF65-F5344CB8AC3E}">
        <p14:creationId xmlns:p14="http://schemas.microsoft.com/office/powerpoint/2010/main" val="14439903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8E542E6A-FB64-41F2-8FF0-7AA22E677196}"/>
              </a:ext>
            </a:extLst>
          </p:cNvPr>
          <p:cNvSpPr>
            <a:spLocks noGrp="1" noRot="1" noChangeAspect="1" noTextEdit="1"/>
          </p:cNvSpPr>
          <p:nvPr>
            <p:ph type="sldImg"/>
          </p:nvPr>
        </p:nvSpPr>
        <p:spPr bwMode="auto">
          <a:xfrm>
            <a:off x="1317625" y="700088"/>
            <a:ext cx="4143375" cy="31083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a:extLst>
              <a:ext uri="{FF2B5EF4-FFF2-40B4-BE49-F238E27FC236}">
                <a16:creationId xmlns:a16="http://schemas.microsoft.com/office/drawing/2014/main" id="{8684982B-32E2-4F44-BB64-DFB131CA71BB}"/>
              </a:ext>
            </a:extLst>
          </p:cNvPr>
          <p:cNvSpPr>
            <a:spLocks noGrp="1"/>
          </p:cNvSpPr>
          <p:nvPr>
            <p:ph type="body" idx="1"/>
          </p:nvPr>
        </p:nvSpPr>
        <p:spPr bwMode="auto">
          <a:xfrm>
            <a:off x="686422" y="4055730"/>
            <a:ext cx="5485158" cy="4889142"/>
          </a:xfrm>
        </p:spPr>
        <p:txBody>
          <a:bodyPr wrap="square" numCol="1" anchor="t" anchorCtr="0" compatLnSpc="1">
            <a:prstTxWarp prst="textNoShape">
              <a:avLst/>
            </a:prstTxWarp>
            <a:normAutofit/>
          </a:bodyPr>
          <a:lstStyle/>
          <a:p>
            <a:pPr defTabSz="898398" eaLnBrk="1" hangingPunct="1">
              <a:spcBef>
                <a:spcPct val="0"/>
              </a:spcBef>
              <a:defRPr/>
            </a:pPr>
            <a:endParaRPr lang="en-US" altLang="en-US" dirty="0"/>
          </a:p>
        </p:txBody>
      </p:sp>
      <p:sp>
        <p:nvSpPr>
          <p:cNvPr id="78852" name="Slide Number Placeholder 3">
            <a:extLst>
              <a:ext uri="{FF2B5EF4-FFF2-40B4-BE49-F238E27FC236}">
                <a16:creationId xmlns:a16="http://schemas.microsoft.com/office/drawing/2014/main" id="{39EBDAD0-0E03-4822-A83D-654B9E9E76E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CDAEFCC-DD8D-4A8E-B42A-DF77ADEAEC54}" type="slidenum">
              <a:rPr lang="en-US" altLang="en-US" sz="1300">
                <a:latin typeface="Arial" panose="020B0604020202020204" pitchFamily="34" charset="0"/>
              </a:rPr>
              <a:pPr>
                <a:spcBef>
                  <a:spcPct val="0"/>
                </a:spcBef>
              </a:pPr>
              <a:t>31</a:t>
            </a:fld>
            <a:endParaRPr lang="en-US" altLang="en-US" sz="1300">
              <a:latin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id="{A12A9DF4-8BEA-48B1-BDFD-F76E4BAE48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a:extLst>
              <a:ext uri="{FF2B5EF4-FFF2-40B4-BE49-F238E27FC236}">
                <a16:creationId xmlns:a16="http://schemas.microsoft.com/office/drawing/2014/main" id="{4B7B6501-D005-46F1-983D-CF2E8F4CE25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0900" name="Slide Number Placeholder 3">
            <a:extLst>
              <a:ext uri="{FF2B5EF4-FFF2-40B4-BE49-F238E27FC236}">
                <a16:creationId xmlns:a16="http://schemas.microsoft.com/office/drawing/2014/main" id="{D7062879-B0A0-4B7A-A44C-152D13ECA01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E251525-8607-4200-A192-BA9A44DA4021}" type="slidenum">
              <a:rPr lang="en-US" altLang="en-US" sz="1300">
                <a:latin typeface="Arial" panose="020B0604020202020204" pitchFamily="34" charset="0"/>
              </a:rPr>
              <a:pPr>
                <a:spcBef>
                  <a:spcPct val="0"/>
                </a:spcBef>
              </a:pPr>
              <a:t>32</a:t>
            </a:fld>
            <a:endParaRPr lang="en-US" altLang="en-US" sz="1300">
              <a:latin typeface="Arial" panose="020B060402020202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a16="http://schemas.microsoft.com/office/drawing/2014/main" id="{E29C9CD6-ECF2-4611-A4BE-99FB1798FBB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a:extLst>
              <a:ext uri="{FF2B5EF4-FFF2-40B4-BE49-F238E27FC236}">
                <a16:creationId xmlns:a16="http://schemas.microsoft.com/office/drawing/2014/main" id="{9E581442-C659-4204-BD55-739583E19E3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82948" name="Slide Number Placeholder 3">
            <a:extLst>
              <a:ext uri="{FF2B5EF4-FFF2-40B4-BE49-F238E27FC236}">
                <a16:creationId xmlns:a16="http://schemas.microsoft.com/office/drawing/2014/main" id="{0E646C6F-E70A-43DE-80BF-E75C92BD40E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C96677A-06E6-4387-87E8-14ECBDB4E3DC}" type="slidenum">
              <a:rPr lang="en-US" altLang="en-US" sz="1300">
                <a:latin typeface="Arial" panose="020B0604020202020204" pitchFamily="34" charset="0"/>
              </a:rPr>
              <a:pPr>
                <a:spcBef>
                  <a:spcPct val="0"/>
                </a:spcBef>
              </a:pPr>
              <a:t>33</a:t>
            </a:fld>
            <a:endParaRPr lang="en-US" altLang="en-US" sz="1300">
              <a:latin typeface="Arial" panose="020B060402020202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93F1F432-2A7E-400B-A469-A0008E0B6D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a:extLst>
              <a:ext uri="{FF2B5EF4-FFF2-40B4-BE49-F238E27FC236}">
                <a16:creationId xmlns:a16="http://schemas.microsoft.com/office/drawing/2014/main" id="{AD3EA16E-2476-4077-ADCE-C303B21945CA}"/>
              </a:ext>
            </a:extLst>
          </p:cNvPr>
          <p:cNvSpPr>
            <a:spLocks noGrp="1"/>
          </p:cNvSpPr>
          <p:nvPr>
            <p:ph type="body" idx="1"/>
          </p:nvPr>
        </p:nvSpPr>
        <p:spPr bwMode="auto">
          <a:xfrm>
            <a:off x="686422" y="4424722"/>
            <a:ext cx="5485158" cy="439132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4036" name="Slide Number Placeholder 3">
            <a:extLst>
              <a:ext uri="{FF2B5EF4-FFF2-40B4-BE49-F238E27FC236}">
                <a16:creationId xmlns:a16="http://schemas.microsoft.com/office/drawing/2014/main" id="{EFC56413-A351-4F66-BD23-7D3A6CC567F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55692F0-D79C-4AB5-80C7-9C97A6BF782F}" type="slidenum">
              <a:rPr lang="en-US" altLang="en-US" sz="1300">
                <a:latin typeface="Arial" panose="020B0604020202020204" pitchFamily="34" charset="0"/>
              </a:rPr>
              <a:pPr>
                <a:spcBef>
                  <a:spcPct val="0"/>
                </a:spcBef>
              </a:pPr>
              <a:t>34</a:t>
            </a:fld>
            <a:endParaRPr lang="en-US" altLang="en-US" sz="1300">
              <a:latin typeface="Arial" panose="020B0604020202020204" pitchFamily="34" charset="0"/>
            </a:endParaRPr>
          </a:p>
        </p:txBody>
      </p:sp>
    </p:spTree>
    <p:extLst>
      <p:ext uri="{BB962C8B-B14F-4D97-AF65-F5344CB8AC3E}">
        <p14:creationId xmlns:p14="http://schemas.microsoft.com/office/powerpoint/2010/main" val="17982676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2EBB8-BE50-F951-84CF-97B787640594}"/>
            </a:ext>
          </a:extLst>
        </p:cNvPr>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B26BACEA-F464-239A-D7C4-4DC536C83F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2B257288-5ED0-06A2-7511-98576D6DF87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70660" name="Slide Number Placeholder 3">
            <a:extLst>
              <a:ext uri="{FF2B5EF4-FFF2-40B4-BE49-F238E27FC236}">
                <a16:creationId xmlns:a16="http://schemas.microsoft.com/office/drawing/2014/main" id="{DAFF49F1-6140-CE42-8085-D6A211BF8B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F154B02-E5F3-48B5-A6A9-40CCFC102AB5}" type="slidenum">
              <a:rPr lang="en-US" altLang="en-US" sz="1300">
                <a:latin typeface="Arial" panose="020B0604020202020204" pitchFamily="34" charset="0"/>
              </a:rPr>
              <a:pPr>
                <a:spcBef>
                  <a:spcPct val="0"/>
                </a:spcBef>
              </a:pPr>
              <a:t>35</a:t>
            </a:fld>
            <a:endParaRPr lang="en-US" altLang="en-US" sz="1300">
              <a:latin typeface="Arial" panose="020B0604020202020204" pitchFamily="34" charset="0"/>
            </a:endParaRPr>
          </a:p>
        </p:txBody>
      </p:sp>
    </p:spTree>
    <p:extLst>
      <p:ext uri="{BB962C8B-B14F-4D97-AF65-F5344CB8AC3E}">
        <p14:creationId xmlns:p14="http://schemas.microsoft.com/office/powerpoint/2010/main" val="41975503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7A1561EE-C808-4DA6-A958-A06E3833CA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0163C74A-ACE8-43D7-97FA-09393D27B60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70660" name="Slide Number Placeholder 3">
            <a:extLst>
              <a:ext uri="{FF2B5EF4-FFF2-40B4-BE49-F238E27FC236}">
                <a16:creationId xmlns:a16="http://schemas.microsoft.com/office/drawing/2014/main" id="{CAFA9CB4-D693-4858-AC36-9B6E63C5484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F154B02-E5F3-48B5-A6A9-40CCFC102AB5}" type="slidenum">
              <a:rPr lang="en-US" altLang="en-US" sz="1300">
                <a:latin typeface="Arial" panose="020B0604020202020204" pitchFamily="34" charset="0"/>
              </a:rPr>
              <a:pPr>
                <a:spcBef>
                  <a:spcPct val="0"/>
                </a:spcBef>
              </a:pPr>
              <a:t>36</a:t>
            </a:fld>
            <a:endParaRPr lang="en-US" altLang="en-US" sz="1300">
              <a:latin typeface="Arial" panose="020B0604020202020204" pitchFamily="34" charset="0"/>
            </a:endParaRPr>
          </a:p>
        </p:txBody>
      </p:sp>
    </p:spTree>
    <p:extLst>
      <p:ext uri="{BB962C8B-B14F-4D97-AF65-F5344CB8AC3E}">
        <p14:creationId xmlns:p14="http://schemas.microsoft.com/office/powerpoint/2010/main" val="577863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A1A50D-5C40-E38D-5F27-EEDC6811C84A}"/>
            </a:ext>
          </a:extLst>
        </p:cNvPr>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3607F5CB-945A-5FA8-CD05-4C40199843A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C79C1C74-3483-D36F-A947-200B446B04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70660" name="Slide Number Placeholder 3">
            <a:extLst>
              <a:ext uri="{FF2B5EF4-FFF2-40B4-BE49-F238E27FC236}">
                <a16:creationId xmlns:a16="http://schemas.microsoft.com/office/drawing/2014/main" id="{26E931B7-1C92-51B4-BCC1-0EBE33B0281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F154B02-E5F3-48B5-A6A9-40CCFC102AB5}" type="slidenum">
              <a:rPr lang="en-US" altLang="en-US" sz="1300">
                <a:latin typeface="Arial" panose="020B0604020202020204" pitchFamily="34" charset="0"/>
              </a:rPr>
              <a:pPr>
                <a:spcBef>
                  <a:spcPct val="0"/>
                </a:spcBef>
              </a:pPr>
              <a:t>37</a:t>
            </a:fld>
            <a:endParaRPr lang="en-US" altLang="en-US" sz="1300">
              <a:latin typeface="Arial" panose="020B0604020202020204" pitchFamily="34" charset="0"/>
            </a:endParaRPr>
          </a:p>
        </p:txBody>
      </p:sp>
    </p:spTree>
    <p:extLst>
      <p:ext uri="{BB962C8B-B14F-4D97-AF65-F5344CB8AC3E}">
        <p14:creationId xmlns:p14="http://schemas.microsoft.com/office/powerpoint/2010/main" val="15856334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7A1561EE-C808-4DA6-A958-A06E3833CA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0163C74A-ACE8-43D7-97FA-09393D27B60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70660" name="Slide Number Placeholder 3">
            <a:extLst>
              <a:ext uri="{FF2B5EF4-FFF2-40B4-BE49-F238E27FC236}">
                <a16:creationId xmlns:a16="http://schemas.microsoft.com/office/drawing/2014/main" id="{CAFA9CB4-D693-4858-AC36-9B6E63C5484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F154B02-E5F3-48B5-A6A9-40CCFC102AB5}" type="slidenum">
              <a:rPr lang="en-US" altLang="en-US" sz="1300">
                <a:latin typeface="Arial" panose="020B0604020202020204" pitchFamily="34" charset="0"/>
              </a:rPr>
              <a:pPr>
                <a:spcBef>
                  <a:spcPct val="0"/>
                </a:spcBef>
              </a:pPr>
              <a:t>38</a:t>
            </a:fld>
            <a:endParaRPr lang="en-US" altLang="en-US" sz="1300">
              <a:latin typeface="Arial" panose="020B0604020202020204" pitchFamily="34" charset="0"/>
            </a:endParaRPr>
          </a:p>
        </p:txBody>
      </p:sp>
    </p:spTree>
    <p:extLst>
      <p:ext uri="{BB962C8B-B14F-4D97-AF65-F5344CB8AC3E}">
        <p14:creationId xmlns:p14="http://schemas.microsoft.com/office/powerpoint/2010/main" val="11993109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209DF3B6-7501-4396-B749-2A7C89166B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a:extLst>
              <a:ext uri="{FF2B5EF4-FFF2-40B4-BE49-F238E27FC236}">
                <a16:creationId xmlns:a16="http://schemas.microsoft.com/office/drawing/2014/main" id="{0AD95500-A740-4EB7-B6FF-DD32E7953D1A}"/>
              </a:ext>
            </a:extLst>
          </p:cNvPr>
          <p:cNvSpPr>
            <a:spLocks noGrp="1"/>
          </p:cNvSpPr>
          <p:nvPr>
            <p:ph type="body" idx="1"/>
          </p:nvPr>
        </p:nvSpPr>
        <p:spPr bwMode="auto">
          <a:xfrm>
            <a:off x="686422" y="4424723"/>
            <a:ext cx="5485158" cy="4521741"/>
          </a:xfrm>
        </p:spPr>
        <p:txBody>
          <a:bodyPr wrap="square" numCol="1" anchor="t" anchorCtr="0" compatLnSpc="1">
            <a:prstTxWarp prst="textNoShape">
              <a:avLst/>
            </a:prstTxWarp>
            <a:normAutofit/>
          </a:bodyPr>
          <a:lstStyle/>
          <a:p>
            <a:pPr marL="0" indent="0" eaLnBrk="1" hangingPunct="1">
              <a:spcBef>
                <a:spcPct val="0"/>
              </a:spcBef>
              <a:buFont typeface="Arial" panose="020B0604020202020204" pitchFamily="34" charset="0"/>
              <a:buNone/>
              <a:defRPr/>
            </a:pPr>
            <a:endParaRPr lang="en-US" altLang="en-US" dirty="0"/>
          </a:p>
        </p:txBody>
      </p:sp>
      <p:sp>
        <p:nvSpPr>
          <p:cNvPr id="39940" name="Slide Number Placeholder 3">
            <a:extLst>
              <a:ext uri="{FF2B5EF4-FFF2-40B4-BE49-F238E27FC236}">
                <a16:creationId xmlns:a16="http://schemas.microsoft.com/office/drawing/2014/main" id="{609D4067-064A-490F-A767-B3CA40AE1B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2A7191D-DED3-4058-96F9-3E4CA85F4CD6}" type="slidenum">
              <a:rPr lang="en-US" altLang="en-US" sz="1300">
                <a:latin typeface="Arial" panose="020B0604020202020204" pitchFamily="34" charset="0"/>
              </a:rPr>
              <a:pPr>
                <a:spcBef>
                  <a:spcPct val="0"/>
                </a:spcBef>
              </a:pPr>
              <a:t>39</a:t>
            </a:fld>
            <a:endParaRPr lang="en-US" altLang="en-US" sz="1300">
              <a:latin typeface="Arial" panose="020B0604020202020204" pitchFamily="34" charset="0"/>
            </a:endParaRPr>
          </a:p>
        </p:txBody>
      </p:sp>
    </p:spTree>
    <p:extLst>
      <p:ext uri="{BB962C8B-B14F-4D97-AF65-F5344CB8AC3E}">
        <p14:creationId xmlns:p14="http://schemas.microsoft.com/office/powerpoint/2010/main" val="3189446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4</a:t>
            </a:fld>
            <a:endParaRPr lang="en-US" altLang="en-US"/>
          </a:p>
        </p:txBody>
      </p:sp>
    </p:spTree>
    <p:extLst>
      <p:ext uri="{BB962C8B-B14F-4D97-AF65-F5344CB8AC3E}">
        <p14:creationId xmlns:p14="http://schemas.microsoft.com/office/powerpoint/2010/main" val="33060953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3CCF4159-7221-4A0C-BDD3-ACA8BE3A5A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a:extLst>
              <a:ext uri="{FF2B5EF4-FFF2-40B4-BE49-F238E27FC236}">
                <a16:creationId xmlns:a16="http://schemas.microsoft.com/office/drawing/2014/main" id="{2DA5ACF7-DA5A-4C72-B75F-EABAF8B484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0420" name="Slide Number Placeholder 3">
            <a:extLst>
              <a:ext uri="{FF2B5EF4-FFF2-40B4-BE49-F238E27FC236}">
                <a16:creationId xmlns:a16="http://schemas.microsoft.com/office/drawing/2014/main" id="{381A5139-F1E6-4895-B16E-B220E14D86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86B1891-918B-41D0-AC8D-30D3BFB11543}" type="slidenum">
              <a:rPr lang="en-US" altLang="en-US" sz="1300">
                <a:latin typeface="Arial" panose="020B0604020202020204" pitchFamily="34" charset="0"/>
              </a:rPr>
              <a:pPr>
                <a:spcBef>
                  <a:spcPct val="0"/>
                </a:spcBef>
              </a:pPr>
              <a:t>40</a:t>
            </a:fld>
            <a:endParaRPr lang="en-US" altLang="en-US" sz="1300">
              <a:latin typeface="Arial" panose="020B0604020202020204"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3CCF4159-7221-4A0C-BDD3-ACA8BE3A5A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a:extLst>
              <a:ext uri="{FF2B5EF4-FFF2-40B4-BE49-F238E27FC236}">
                <a16:creationId xmlns:a16="http://schemas.microsoft.com/office/drawing/2014/main" id="{2DA5ACF7-DA5A-4C72-B75F-EABAF8B484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0420" name="Slide Number Placeholder 3">
            <a:extLst>
              <a:ext uri="{FF2B5EF4-FFF2-40B4-BE49-F238E27FC236}">
                <a16:creationId xmlns:a16="http://schemas.microsoft.com/office/drawing/2014/main" id="{381A5139-F1E6-4895-B16E-B220E14D86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86B1891-918B-41D0-AC8D-30D3BFB11543}" type="slidenum">
              <a:rPr lang="en-US" altLang="en-US" sz="1300">
                <a:latin typeface="Arial" panose="020B0604020202020204" pitchFamily="34" charset="0"/>
              </a:rPr>
              <a:pPr>
                <a:spcBef>
                  <a:spcPct val="0"/>
                </a:spcBef>
              </a:pPr>
              <a:t>41</a:t>
            </a:fld>
            <a:endParaRPr lang="en-US" altLang="en-US" sz="1300">
              <a:latin typeface="Arial" panose="020B0604020202020204" pitchFamily="34" charset="0"/>
            </a:endParaRPr>
          </a:p>
        </p:txBody>
      </p:sp>
    </p:spTree>
    <p:extLst>
      <p:ext uri="{BB962C8B-B14F-4D97-AF65-F5344CB8AC3E}">
        <p14:creationId xmlns:p14="http://schemas.microsoft.com/office/powerpoint/2010/main" val="24526658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3CCF4159-7221-4A0C-BDD3-ACA8BE3A5A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a:extLst>
              <a:ext uri="{FF2B5EF4-FFF2-40B4-BE49-F238E27FC236}">
                <a16:creationId xmlns:a16="http://schemas.microsoft.com/office/drawing/2014/main" id="{2DA5ACF7-DA5A-4C72-B75F-EABAF8B4844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0420" name="Slide Number Placeholder 3">
            <a:extLst>
              <a:ext uri="{FF2B5EF4-FFF2-40B4-BE49-F238E27FC236}">
                <a16:creationId xmlns:a16="http://schemas.microsoft.com/office/drawing/2014/main" id="{381A5139-F1E6-4895-B16E-B220E14D86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86B1891-918B-41D0-AC8D-30D3BFB11543}" type="slidenum">
              <a:rPr lang="en-US" altLang="en-US" sz="1300">
                <a:latin typeface="Arial" panose="020B0604020202020204" pitchFamily="34" charset="0"/>
              </a:rPr>
              <a:pPr>
                <a:spcBef>
                  <a:spcPct val="0"/>
                </a:spcBef>
              </a:pPr>
              <a:t>42</a:t>
            </a:fld>
            <a:endParaRPr lang="en-US" altLang="en-US" sz="1300">
              <a:latin typeface="Arial" panose="020B0604020202020204" pitchFamily="34" charset="0"/>
            </a:endParaRPr>
          </a:p>
        </p:txBody>
      </p:sp>
    </p:spTree>
    <p:extLst>
      <p:ext uri="{BB962C8B-B14F-4D97-AF65-F5344CB8AC3E}">
        <p14:creationId xmlns:p14="http://schemas.microsoft.com/office/powerpoint/2010/main" val="1939266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5</a:t>
            </a:fld>
            <a:endParaRPr lang="en-US" altLang="en-US"/>
          </a:p>
        </p:txBody>
      </p:sp>
    </p:spTree>
    <p:extLst>
      <p:ext uri="{BB962C8B-B14F-4D97-AF65-F5344CB8AC3E}">
        <p14:creationId xmlns:p14="http://schemas.microsoft.com/office/powerpoint/2010/main" val="3074049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6</a:t>
            </a:fld>
            <a:endParaRPr lang="en-US" altLang="en-US"/>
          </a:p>
        </p:txBody>
      </p:sp>
    </p:spTree>
    <p:extLst>
      <p:ext uri="{BB962C8B-B14F-4D97-AF65-F5344CB8AC3E}">
        <p14:creationId xmlns:p14="http://schemas.microsoft.com/office/powerpoint/2010/main" val="2765814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7</a:t>
            </a:fld>
            <a:endParaRPr lang="en-US" altLang="en-US"/>
          </a:p>
        </p:txBody>
      </p:sp>
    </p:spTree>
    <p:extLst>
      <p:ext uri="{BB962C8B-B14F-4D97-AF65-F5344CB8AC3E}">
        <p14:creationId xmlns:p14="http://schemas.microsoft.com/office/powerpoint/2010/main" val="1744401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13D166DB-EDCB-4A80-8100-817851831B9D}"/>
              </a:ext>
            </a:extLst>
          </p:cNvPr>
          <p:cNvSpPr>
            <a:spLocks noGrp="1" noRot="1" noChangeAspect="1" noTextEdit="1"/>
          </p:cNvSpPr>
          <p:nvPr>
            <p:ph type="sldImg"/>
          </p:nvPr>
        </p:nvSpPr>
        <p:spPr bwMode="auto">
          <a:xfrm>
            <a:off x="1203325" y="700088"/>
            <a:ext cx="4060825" cy="304641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a:extLst>
              <a:ext uri="{FF2B5EF4-FFF2-40B4-BE49-F238E27FC236}">
                <a16:creationId xmlns:a16="http://schemas.microsoft.com/office/drawing/2014/main" id="{22D4F629-81EA-4BFD-8FAF-40ED26EBA4A1}"/>
              </a:ext>
            </a:extLst>
          </p:cNvPr>
          <p:cNvSpPr>
            <a:spLocks noGrp="1"/>
          </p:cNvSpPr>
          <p:nvPr>
            <p:ph type="body" idx="1"/>
          </p:nvPr>
        </p:nvSpPr>
        <p:spPr bwMode="auto">
          <a:xfrm>
            <a:off x="686422" y="3864873"/>
            <a:ext cx="5485158" cy="4380188"/>
          </a:xfrm>
        </p:spPr>
        <p:txBody>
          <a:bodyPr wrap="square" numCol="1" anchor="t" anchorCtr="0" compatLnSpc="1">
            <a:prstTxWarp prst="textNoShape">
              <a:avLst/>
            </a:prstTxWarp>
            <a:normAutofit/>
          </a:bodyPr>
          <a:lstStyle/>
          <a:p>
            <a:pPr eaLnBrk="1" hangingPunct="1">
              <a:lnSpc>
                <a:spcPct val="120000"/>
              </a:lnSpc>
              <a:spcBef>
                <a:spcPct val="0"/>
              </a:spcBef>
              <a:defRPr/>
            </a:pPr>
            <a:endParaRPr lang="en-US" dirty="0"/>
          </a:p>
        </p:txBody>
      </p:sp>
      <p:sp>
        <p:nvSpPr>
          <p:cNvPr id="27652" name="Slide Number Placeholder 3">
            <a:extLst>
              <a:ext uri="{FF2B5EF4-FFF2-40B4-BE49-F238E27FC236}">
                <a16:creationId xmlns:a16="http://schemas.microsoft.com/office/drawing/2014/main" id="{D4BDBD95-4739-4530-BB3C-00125C8E065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36E5D85-0AAC-48BC-8E82-E35F841DE443}" type="slidenum">
              <a:rPr lang="en-US" altLang="en-US" sz="1300">
                <a:latin typeface="Arial" panose="020B0604020202020204" pitchFamily="34" charset="0"/>
              </a:rPr>
              <a:pPr>
                <a:spcBef>
                  <a:spcPct val="0"/>
                </a:spcBef>
              </a:pPr>
              <a:t>8</a:t>
            </a:fld>
            <a:endParaRPr lang="en-US" altLang="en-US" sz="1300">
              <a:latin typeface="Arial" panose="020B0604020202020204" pitchFamily="34" charset="0"/>
            </a:endParaRPr>
          </a:p>
        </p:txBody>
      </p:sp>
    </p:spTree>
    <p:extLst>
      <p:ext uri="{BB962C8B-B14F-4D97-AF65-F5344CB8AC3E}">
        <p14:creationId xmlns:p14="http://schemas.microsoft.com/office/powerpoint/2010/main" val="15754216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AF43E064-A759-4D0C-9B8C-0845B821D5F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7631283E-92F9-460E-8090-9ECC24B007D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25604" name="Slide Number Placeholder 3">
            <a:extLst>
              <a:ext uri="{FF2B5EF4-FFF2-40B4-BE49-F238E27FC236}">
                <a16:creationId xmlns:a16="http://schemas.microsoft.com/office/drawing/2014/main" id="{E1EBF8EE-1B00-4412-B8B3-DFAA15F33B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060C0C1-8EE4-406D-AF4D-8214EB2D9B4C}" type="slidenum">
              <a:rPr lang="en-US" altLang="en-US" sz="1300">
                <a:latin typeface="Arial" panose="020B0604020202020204" pitchFamily="34" charset="0"/>
              </a:rPr>
              <a:pPr>
                <a:spcBef>
                  <a:spcPct val="0"/>
                </a:spcBef>
              </a:pPr>
              <a:t>9</a:t>
            </a:fld>
            <a:endParaRPr lang="en-US" altLang="en-US" sz="1300">
              <a:latin typeface="Arial" panose="020B0604020202020204" pitchFamily="34" charset="0"/>
            </a:endParaRPr>
          </a:p>
        </p:txBody>
      </p:sp>
    </p:spTree>
    <p:extLst>
      <p:ext uri="{BB962C8B-B14F-4D97-AF65-F5344CB8AC3E}">
        <p14:creationId xmlns:p14="http://schemas.microsoft.com/office/powerpoint/2010/main" val="39965868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4848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p>
        </p:txBody>
      </p:sp>
    </p:spTree>
    <p:extLst>
      <p:ext uri="{BB962C8B-B14F-4D97-AF65-F5344CB8AC3E}">
        <p14:creationId xmlns:p14="http://schemas.microsoft.com/office/powerpoint/2010/main" val="4247089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p>
        </p:txBody>
      </p:sp>
    </p:spTree>
    <p:extLst>
      <p:ext uri="{BB962C8B-B14F-4D97-AF65-F5344CB8AC3E}">
        <p14:creationId xmlns:p14="http://schemas.microsoft.com/office/powerpoint/2010/main" val="3921413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p>
        </p:txBody>
      </p:sp>
    </p:spTree>
    <p:extLst>
      <p:ext uri="{BB962C8B-B14F-4D97-AF65-F5344CB8AC3E}">
        <p14:creationId xmlns:p14="http://schemas.microsoft.com/office/powerpoint/2010/main" val="1448449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p>
        </p:txBody>
      </p:sp>
    </p:spTree>
    <p:extLst>
      <p:ext uri="{BB962C8B-B14F-4D97-AF65-F5344CB8AC3E}">
        <p14:creationId xmlns:p14="http://schemas.microsoft.com/office/powerpoint/2010/main" val="1774085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91574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8066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B49733-5AD9-4D2B-94C9-3593F24B21EB}"/>
              </a:ext>
            </a:extLst>
          </p:cNvPr>
          <p:cNvSpPr>
            <a:spLocks noGrp="1"/>
          </p:cNvSpPr>
          <p:nvPr>
            <p:ph type="dt" sz="half" idx="10"/>
          </p:nvPr>
        </p:nvSpPr>
        <p:spPr/>
        <p:txBody>
          <a:bodyPr/>
          <a:lstStyle/>
          <a:p>
            <a:fld id="{A9B8062A-A078-41A8-A0AA-11C6191C2542}" type="datetimeFigureOut">
              <a:rPr lang="en-US" smtClean="0"/>
              <a:t>2/24/2026</a:t>
            </a:fld>
            <a:endParaRPr lang="en-US"/>
          </a:p>
        </p:txBody>
      </p:sp>
      <p:sp>
        <p:nvSpPr>
          <p:cNvPr id="3" name="Footer Placeholder 2">
            <a:extLst>
              <a:ext uri="{FF2B5EF4-FFF2-40B4-BE49-F238E27FC236}">
                <a16:creationId xmlns:a16="http://schemas.microsoft.com/office/drawing/2014/main" id="{92BA47A1-2CE4-416B-A066-9D4CE7D8FD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4AE335-A56B-4D1F-8A5C-D4B681F9085A}"/>
              </a:ext>
            </a:extLst>
          </p:cNvPr>
          <p:cNvSpPr>
            <a:spLocks noGrp="1"/>
          </p:cNvSpPr>
          <p:nvPr>
            <p:ph type="sldNum" sz="quarter" idx="12"/>
          </p:nvPr>
        </p:nvSpPr>
        <p:spPr/>
        <p:txBody>
          <a:bodyPr/>
          <a:lstStyle/>
          <a:p>
            <a:fld id="{BB0344BE-21AD-45F5-9F69-439EC90C189B}" type="slidenum">
              <a:rPr lang="en-US" smtClean="0"/>
              <a:t>‹#›</a:t>
            </a:fld>
            <a:endParaRPr lang="en-US"/>
          </a:p>
        </p:txBody>
      </p:sp>
    </p:spTree>
    <p:extLst>
      <p:ext uri="{BB962C8B-B14F-4D97-AF65-F5344CB8AC3E}">
        <p14:creationId xmlns:p14="http://schemas.microsoft.com/office/powerpoint/2010/main" val="3959303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A9AE20B-8DAC-41C3-B382-90AD69DEE6A0}"/>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a:extLst>
              <a:ext uri="{FF2B5EF4-FFF2-40B4-BE49-F238E27FC236}">
                <a16:creationId xmlns:a16="http://schemas.microsoft.com/office/drawing/2014/main" id="{2893F091-1DB1-44C9-AFF5-97F1417C3F93}"/>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007" r:id="rId1"/>
    <p:sldLayoutId id="2147484008" r:id="rId2"/>
    <p:sldLayoutId id="2147484002" r:id="rId3"/>
    <p:sldLayoutId id="2147484003" r:id="rId4"/>
    <p:sldLayoutId id="2147484004" r:id="rId5"/>
    <p:sldLayoutId id="2147484005" r:id="rId6"/>
    <p:sldLayoutId id="2147484006" r:id="rId7"/>
    <p:sldLayoutId id="2147484009" r:id="rId8"/>
  </p:sldLayoutIdLst>
  <p:hf hdr="0" ftr="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7.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121.png"/></Relationships>
</file>

<file path=ppt/slides/_rels/slide3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7.png"/><Relationship Id="rId7"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21.png"/><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D40E1B8-9E56-49C8-AB7C-FAD1859BA442}"/>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Course #MODL301</a:t>
            </a:r>
          </a:p>
        </p:txBody>
      </p:sp>
      <p:sp>
        <p:nvSpPr>
          <p:cNvPr id="9" name="Rectangle 5">
            <a:extLst>
              <a:ext uri="{FF2B5EF4-FFF2-40B4-BE49-F238E27FC236}">
                <a16:creationId xmlns:a16="http://schemas.microsoft.com/office/drawing/2014/main" id="{0D6E1EED-6AD7-4C71-B165-B1CC50E8F740}"/>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10" name="Title 1">
            <a:extLst>
              <a:ext uri="{FF2B5EF4-FFF2-40B4-BE49-F238E27FC236}">
                <a16:creationId xmlns:a16="http://schemas.microsoft.com/office/drawing/2014/main" id="{8DF7A3CB-7360-4E33-B0F0-BCFA86C31A69}"/>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AERMOD Fundamentals</a:t>
            </a:r>
            <a:b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b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Part 1</a:t>
            </a:r>
          </a:p>
        </p:txBody>
      </p:sp>
      <p:sp>
        <p:nvSpPr>
          <p:cNvPr id="11" name="Title 1">
            <a:extLst>
              <a:ext uri="{FF2B5EF4-FFF2-40B4-BE49-F238E27FC236}">
                <a16:creationId xmlns:a16="http://schemas.microsoft.com/office/drawing/2014/main" id="{2F51F87C-E55C-44A1-8719-92A2EF0BD6DE}"/>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646063D-B325-4686-B46B-8DA2CD73DBA3}"/>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Energy Balance and Heat Flux</a:t>
            </a:r>
            <a:br>
              <a:rPr lang="en-US"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(Convective)</a:t>
            </a:r>
          </a:p>
        </p:txBody>
      </p:sp>
      <p:sp>
        <p:nvSpPr>
          <p:cNvPr id="26627" name="Content Placeholder 6">
            <a:extLst>
              <a:ext uri="{FF2B5EF4-FFF2-40B4-BE49-F238E27FC236}">
                <a16:creationId xmlns:a16="http://schemas.microsoft.com/office/drawing/2014/main" id="{0CA21C82-D877-4EAB-9C20-649988388D90}"/>
              </a:ext>
            </a:extLst>
          </p:cNvPr>
          <p:cNvSpPr>
            <a:spLocks noGrp="1"/>
          </p:cNvSpPr>
          <p:nvPr>
            <p:ph sz="half" idx="1"/>
          </p:nvPr>
        </p:nvSpPr>
        <p:spPr>
          <a:xfrm>
            <a:off x="1531776" y="1527110"/>
            <a:ext cx="7239000" cy="4416490"/>
          </a:xfrm>
        </p:spPr>
        <p:txBody>
          <a:bodyPr/>
          <a:lstStyle/>
          <a:p>
            <a:pPr eaLnBrk="1" hangingPunct="1">
              <a:defRPr/>
            </a:pPr>
            <a:r>
              <a:rPr lang="en-US" altLang="en-US" sz="2200" dirty="0">
                <a:solidFill>
                  <a:srgbClr val="0000FF"/>
                </a:solidFill>
                <a:latin typeface="Times New Roman" panose="02020603050405020304" pitchFamily="18" charset="0"/>
                <a:cs typeface="Times New Roman" panose="02020603050405020304" pitchFamily="18" charset="0"/>
              </a:rPr>
              <a:t>Bowen Ratio</a:t>
            </a:r>
            <a:r>
              <a:rPr lang="en-US" altLang="en-US" sz="2200" dirty="0">
                <a:latin typeface="Times New Roman" panose="02020603050405020304" pitchFamily="18" charset="0"/>
                <a:cs typeface="Times New Roman" panose="02020603050405020304" pitchFamily="18" charset="0"/>
              </a:rPr>
              <a:t>, B</a:t>
            </a:r>
            <a:r>
              <a:rPr lang="en-US" altLang="en-US" sz="2200" baseline="-25000" dirty="0">
                <a:latin typeface="Times New Roman" panose="02020603050405020304" pitchFamily="18" charset="0"/>
                <a:cs typeface="Times New Roman" panose="02020603050405020304" pitchFamily="18" charset="0"/>
              </a:rPr>
              <a:t>0</a:t>
            </a:r>
            <a:r>
              <a:rPr lang="en-US" altLang="en-US" sz="2200" dirty="0">
                <a:latin typeface="Times New Roman" panose="02020603050405020304" pitchFamily="18" charset="0"/>
                <a:cs typeface="Times New Roman" panose="02020603050405020304" pitchFamily="18" charset="0"/>
              </a:rPr>
              <a:t> = H/LE   (thus LE = H/ B</a:t>
            </a:r>
            <a:r>
              <a:rPr lang="en-US" altLang="en-US" sz="2200" baseline="-25000" dirty="0">
                <a:latin typeface="Times New Roman" panose="02020603050405020304" pitchFamily="18" charset="0"/>
                <a:cs typeface="Times New Roman" panose="02020603050405020304" pitchFamily="18" charset="0"/>
              </a:rPr>
              <a:t>0</a:t>
            </a:r>
            <a:r>
              <a:rPr lang="en-US" altLang="en-US" sz="2200" dirty="0">
                <a:latin typeface="Times New Roman" panose="02020603050405020304" pitchFamily="18" charset="0"/>
                <a:cs typeface="Times New Roman" panose="02020603050405020304" pitchFamily="18" charset="0"/>
              </a:rPr>
              <a:t>)</a:t>
            </a:r>
          </a:p>
          <a:p>
            <a:pPr lvl="1" eaLnBrk="1" hangingPunct="1">
              <a:buFont typeface="Courier New" panose="02070309020205020404" pitchFamily="49" charset="0"/>
              <a:buChar char="o"/>
              <a:defRPr/>
            </a:pPr>
            <a:r>
              <a:rPr lang="en-US" altLang="en-US" sz="2000" dirty="0">
                <a:latin typeface="Times New Roman" panose="02020603050405020304" pitchFamily="18" charset="0"/>
                <a:cs typeface="Times New Roman" panose="02020603050405020304" pitchFamily="18" charset="0"/>
              </a:rPr>
              <a:t>~ 5 to 10 over semi-arid/desert regions</a:t>
            </a:r>
          </a:p>
          <a:p>
            <a:pPr lvl="1" eaLnBrk="1" hangingPunct="1">
              <a:buFont typeface="Courier New" panose="02070309020205020404" pitchFamily="49" charset="0"/>
              <a:buChar char="o"/>
              <a:defRPr/>
            </a:pPr>
            <a:r>
              <a:rPr lang="en-US" altLang="en-US" sz="2000" dirty="0">
                <a:latin typeface="Times New Roman" panose="02020603050405020304" pitchFamily="18" charset="0"/>
                <a:cs typeface="Times New Roman" panose="02020603050405020304" pitchFamily="18" charset="0"/>
              </a:rPr>
              <a:t>~ 0.5 over forests and grassland</a:t>
            </a:r>
          </a:p>
          <a:p>
            <a:pPr lvl="1" eaLnBrk="1" hangingPunct="1">
              <a:buFont typeface="Courier New" panose="02070309020205020404" pitchFamily="49" charset="0"/>
              <a:buChar char="o"/>
              <a:defRPr/>
            </a:pPr>
            <a:r>
              <a:rPr lang="en-US" altLang="en-US" sz="2000" dirty="0">
                <a:latin typeface="Times New Roman" panose="02020603050405020304" pitchFamily="18" charset="0"/>
                <a:cs typeface="Times New Roman" panose="02020603050405020304" pitchFamily="18" charset="0"/>
              </a:rPr>
              <a:t>~ 0.1 over water</a:t>
            </a:r>
          </a:p>
          <a:p>
            <a:pPr marL="457200" lvl="1" indent="0" eaLnBrk="1" hangingPunct="1">
              <a:buNone/>
              <a:defRPr/>
            </a:pPr>
            <a:endParaRPr lang="en-US" altLang="en-US" sz="2000" dirty="0">
              <a:latin typeface="Times New Roman" panose="02020603050405020304" pitchFamily="18" charset="0"/>
              <a:cs typeface="Times New Roman" panose="02020603050405020304" pitchFamily="18" charset="0"/>
            </a:endParaRPr>
          </a:p>
          <a:p>
            <a:pPr eaLnBrk="1" hangingPunct="1">
              <a:defRPr/>
            </a:pPr>
            <a:r>
              <a:rPr lang="en-US" altLang="en-US" sz="2200" dirty="0">
                <a:latin typeface="Times New Roman" panose="02020603050405020304" pitchFamily="18" charset="0"/>
                <a:cs typeface="Times New Roman" panose="02020603050405020304" pitchFamily="18" charset="0"/>
              </a:rPr>
              <a:t>Substituting for LE and</a:t>
            </a:r>
            <a:r>
              <a:rPr lang="en-US" altLang="en-US" sz="2200" baseline="-25000" dirty="0">
                <a:latin typeface="Times New Roman" panose="02020603050405020304" pitchFamily="18" charset="0"/>
                <a:cs typeface="Times New Roman" panose="02020603050405020304" pitchFamily="18" charset="0"/>
              </a:rPr>
              <a:t> </a:t>
            </a:r>
            <a:r>
              <a:rPr lang="en-US" altLang="en-US" sz="2200" dirty="0">
                <a:latin typeface="Times New Roman" panose="02020603050405020304" pitchFamily="18" charset="0"/>
                <a:cs typeface="Times New Roman" panose="02020603050405020304" pitchFamily="18" charset="0"/>
              </a:rPr>
              <a:t>G = 0.1R</a:t>
            </a:r>
            <a:r>
              <a:rPr lang="en-US" altLang="en-US" sz="2200" baseline="-25000" dirty="0">
                <a:latin typeface="Times New Roman" panose="02020603050405020304" pitchFamily="18" charset="0"/>
                <a:cs typeface="Times New Roman" panose="02020603050405020304" pitchFamily="18" charset="0"/>
              </a:rPr>
              <a:t>N  </a:t>
            </a:r>
            <a:r>
              <a:rPr lang="en-US" altLang="en-US" sz="2200" dirty="0">
                <a:latin typeface="Times New Roman" panose="02020603050405020304" pitchFamily="18" charset="0"/>
                <a:cs typeface="Times New Roman" panose="02020603050405020304" pitchFamily="18" charset="0"/>
              </a:rPr>
              <a:t> in </a:t>
            </a:r>
            <a:r>
              <a:rPr lang="en-US" altLang="en-US" sz="2200" dirty="0">
                <a:solidFill>
                  <a:srgbClr val="FF0000"/>
                </a:solidFill>
                <a:latin typeface="Times New Roman" panose="02020603050405020304" pitchFamily="18" charset="0"/>
                <a:cs typeface="Times New Roman" panose="02020603050405020304" pitchFamily="18" charset="0"/>
              </a:rPr>
              <a:t>R</a:t>
            </a:r>
            <a:r>
              <a:rPr lang="en-US" altLang="en-US" sz="2200" baseline="-25000" dirty="0">
                <a:solidFill>
                  <a:srgbClr val="FF0000"/>
                </a:solidFill>
                <a:latin typeface="Times New Roman" panose="02020603050405020304" pitchFamily="18" charset="0"/>
                <a:cs typeface="Times New Roman" panose="02020603050405020304" pitchFamily="18" charset="0"/>
              </a:rPr>
              <a:t>N</a:t>
            </a:r>
            <a:r>
              <a:rPr lang="en-US" altLang="en-US" sz="2200" dirty="0">
                <a:solidFill>
                  <a:srgbClr val="FF0000"/>
                </a:solidFill>
                <a:latin typeface="Times New Roman" panose="02020603050405020304" pitchFamily="18" charset="0"/>
                <a:cs typeface="Times New Roman" panose="02020603050405020304" pitchFamily="18" charset="0"/>
              </a:rPr>
              <a:t> = H + LE + G</a:t>
            </a:r>
          </a:p>
          <a:p>
            <a:pPr marL="0" indent="0" eaLnBrk="1" hangingPunct="1">
              <a:buNone/>
              <a:defRPr/>
            </a:pPr>
            <a:endParaRPr lang="en-US" altLang="en-US" sz="2200" dirty="0">
              <a:latin typeface="Times New Roman" panose="02020603050405020304" pitchFamily="18" charset="0"/>
              <a:cs typeface="Times New Roman" panose="02020603050405020304" pitchFamily="18" charset="0"/>
            </a:endParaRPr>
          </a:p>
          <a:p>
            <a:pPr marL="0" indent="0" eaLnBrk="1" hangingPunct="1">
              <a:buNone/>
              <a:defRPr/>
            </a:pPr>
            <a:r>
              <a:rPr lang="en-US" altLang="en-US" dirty="0">
                <a:latin typeface="Times New Roman" panose="02020603050405020304" pitchFamily="18" charset="0"/>
                <a:cs typeface="Times New Roman" panose="02020603050405020304" pitchFamily="18" charset="0"/>
              </a:rPr>
              <a:t> </a:t>
            </a:r>
          </a:p>
          <a:p>
            <a:pPr marL="0" indent="0" eaLnBrk="1" hangingPunct="1">
              <a:buFont typeface="Wingdings" pitchFamily="2" charset="2"/>
              <a:buNone/>
              <a:defRPr/>
            </a:pPr>
            <a:endParaRPr lang="en-US" altLang="en-US" sz="2800" dirty="0">
              <a:latin typeface="Times New Roman" panose="02020603050405020304" pitchFamily="18" charset="0"/>
              <a:cs typeface="Times New Roman" panose="02020603050405020304" pitchFamily="18" charset="0"/>
            </a:endParaRPr>
          </a:p>
          <a:p>
            <a:pPr lvl="1" eaLnBrk="1" hangingPunct="1">
              <a:buFont typeface="Courier New" panose="02070309020205020404" pitchFamily="49" charset="0"/>
              <a:buChar char="o"/>
              <a:defRPr/>
            </a:pPr>
            <a:r>
              <a:rPr lang="en-US" altLang="en-US" sz="2200" dirty="0">
                <a:latin typeface="Times New Roman" panose="02020603050405020304" pitchFamily="18" charset="0"/>
                <a:cs typeface="Times New Roman" panose="02020603050405020304" pitchFamily="18" charset="0"/>
              </a:rPr>
              <a:t>R</a:t>
            </a:r>
            <a:r>
              <a:rPr lang="en-US" altLang="en-US" sz="2200" baseline="-25000" dirty="0">
                <a:latin typeface="Times New Roman" panose="02020603050405020304" pitchFamily="18" charset="0"/>
                <a:cs typeface="Times New Roman" panose="02020603050405020304" pitchFamily="18" charset="0"/>
              </a:rPr>
              <a:t>N</a:t>
            </a:r>
            <a:r>
              <a:rPr lang="en-US" altLang="en-US" sz="2200" dirty="0">
                <a:latin typeface="Times New Roman" panose="02020603050405020304" pitchFamily="18" charset="0"/>
                <a:cs typeface="Times New Roman" panose="02020603050405020304" pitchFamily="18" charset="0"/>
              </a:rPr>
              <a:t> is derived from R, </a:t>
            </a:r>
            <a:r>
              <a:rPr lang="en-US" altLang="en-US" sz="2200" dirty="0">
                <a:solidFill>
                  <a:srgbClr val="0000FF"/>
                </a:solidFill>
                <a:latin typeface="Times New Roman" panose="02020603050405020304" pitchFamily="18" charset="0"/>
                <a:cs typeface="Times New Roman" panose="02020603050405020304" pitchFamily="18" charset="0"/>
              </a:rPr>
              <a:t>albedo, cloud cover</a:t>
            </a:r>
            <a:endParaRPr lang="en-US" altLang="en-US" sz="28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2800" dirty="0">
              <a:latin typeface="Times New Roman" panose="02020603050405020304" pitchFamily="18" charset="0"/>
              <a:cs typeface="Times New Roman" panose="02020603050405020304" pitchFamily="18" charset="0"/>
            </a:endParaRPr>
          </a:p>
        </p:txBody>
      </p:sp>
      <p:graphicFrame>
        <p:nvGraphicFramePr>
          <p:cNvPr id="28677" name="Object 4" descr="The Bowen ratio (B0) relates the sensible heat flux to the latent heat flux and is computed as the ratio of the two, sensible to latent heat">
            <a:extLst>
              <a:ext uri="{FF2B5EF4-FFF2-40B4-BE49-F238E27FC236}">
                <a16:creationId xmlns:a16="http://schemas.microsoft.com/office/drawing/2014/main" id="{46354E9C-1D12-4CAD-BF98-D805F58C842D}"/>
              </a:ext>
            </a:extLst>
          </p:cNvPr>
          <p:cNvGraphicFramePr>
            <a:graphicFrameLocks noChangeAspect="1"/>
          </p:cNvGraphicFramePr>
          <p:nvPr>
            <p:extLst>
              <p:ext uri="{D42A27DB-BD31-4B8C-83A1-F6EECF244321}">
                <p14:modId xmlns:p14="http://schemas.microsoft.com/office/powerpoint/2010/main" val="1315123802"/>
              </p:ext>
            </p:extLst>
          </p:nvPr>
        </p:nvGraphicFramePr>
        <p:xfrm>
          <a:off x="3720315" y="3851223"/>
          <a:ext cx="1703369" cy="1192086"/>
        </p:xfrm>
        <a:graphic>
          <a:graphicData uri="http://schemas.openxmlformats.org/presentationml/2006/ole">
            <mc:AlternateContent xmlns:mc="http://schemas.openxmlformats.org/markup-compatibility/2006">
              <mc:Choice xmlns:v="urn:schemas-microsoft-com:vml" Requires="v">
                <p:oleObj name="Equation" r:id="rId3" imgW="888614" imgH="622030" progId="Equation.3">
                  <p:embed/>
                </p:oleObj>
              </mc:Choice>
              <mc:Fallback>
                <p:oleObj name="Equation" r:id="rId3" imgW="888614" imgH="622030" progId="Equation.3">
                  <p:embed/>
                  <p:pic>
                    <p:nvPicPr>
                      <p:cNvPr id="28677" name="Object 4" descr="The Bowen ratio (B0) relates the sensible heat flux to the latent heat flux and is computed as the ratio of the two, sensible to latent heat">
                        <a:extLst>
                          <a:ext uri="{FF2B5EF4-FFF2-40B4-BE49-F238E27FC236}">
                            <a16:creationId xmlns:a16="http://schemas.microsoft.com/office/drawing/2014/main" id="{46354E9C-1D12-4CAD-BF98-D805F58C84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315" y="3851223"/>
                        <a:ext cx="1703369" cy="119208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7534630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AAAA3CB-2A85-9750-6B8C-93E2310DF598}"/>
              </a:ext>
            </a:extLst>
          </p:cNvPr>
          <p:cNvSpPr>
            <a:spLocks noGrp="1"/>
          </p:cNvSpPr>
          <p:nvPr>
            <p:ph type="title"/>
          </p:nvPr>
        </p:nvSpPr>
        <p:spPr>
          <a:xfrm>
            <a:off x="1135224" y="258146"/>
            <a:ext cx="7467600" cy="1197429"/>
          </a:xfrm>
        </p:spPr>
        <p:txBody>
          <a:bodyPr/>
          <a:lstStyle/>
          <a:p>
            <a:pPr eaLnBrk="1" hangingPunct="1">
              <a:defRPr/>
            </a:pPr>
            <a:r>
              <a:rPr lang="en-US" dirty="0">
                <a:latin typeface="Times New Roman" panose="02020603050405020304" pitchFamily="18" charset="0"/>
                <a:cs typeface="Times New Roman" panose="02020603050405020304" pitchFamily="18" charset="0"/>
              </a:rPr>
              <a:t>Heat Flux</a:t>
            </a:r>
            <a:br>
              <a:rPr lang="en-US"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(Stable)</a:t>
            </a:r>
          </a:p>
        </p:txBody>
      </p:sp>
      <p:sp>
        <p:nvSpPr>
          <p:cNvPr id="6" name="TextBox 5">
            <a:extLst>
              <a:ext uri="{FF2B5EF4-FFF2-40B4-BE49-F238E27FC236}">
                <a16:creationId xmlns:a16="http://schemas.microsoft.com/office/drawing/2014/main" id="{9B1EA2DE-C060-1E12-833D-32D887229423}"/>
              </a:ext>
            </a:extLst>
          </p:cNvPr>
          <p:cNvSpPr txBox="1"/>
          <p:nvPr/>
        </p:nvSpPr>
        <p:spPr>
          <a:xfrm>
            <a:off x="1115453" y="2049906"/>
            <a:ext cx="7487371" cy="584775"/>
          </a:xfrm>
          <a:prstGeom prst="rect">
            <a:avLst/>
          </a:prstGeom>
          <a:noFill/>
        </p:spPr>
        <p:txBody>
          <a:bodyPr wrap="none" rtlCol="0">
            <a:spAutoFit/>
          </a:bodyPr>
          <a:lstStyle/>
          <a:p>
            <a:r>
              <a:rPr lang="en-US" sz="3200" i="1" dirty="0"/>
              <a:t>H = function (</a:t>
            </a:r>
            <a:r>
              <a:rPr lang="en-US" sz="2800" i="1" dirty="0"/>
              <a:t>U, cloud cover, </a:t>
            </a:r>
            <a:r>
              <a:rPr lang="en-US" sz="2800" i="1" dirty="0" err="1"/>
              <a:t>sfc</a:t>
            </a:r>
            <a:r>
              <a:rPr lang="en-US" sz="2800" i="1" dirty="0"/>
              <a:t> roughness</a:t>
            </a:r>
            <a:r>
              <a:rPr lang="en-US" sz="3200" i="1" dirty="0"/>
              <a:t>)</a:t>
            </a:r>
          </a:p>
        </p:txBody>
      </p:sp>
      <p:sp>
        <p:nvSpPr>
          <p:cNvPr id="8" name="TextBox 7">
            <a:extLst>
              <a:ext uri="{FF2B5EF4-FFF2-40B4-BE49-F238E27FC236}">
                <a16:creationId xmlns:a16="http://schemas.microsoft.com/office/drawing/2014/main" id="{23D8961D-D0F9-C143-548B-7B533D4AD0AA}"/>
              </a:ext>
            </a:extLst>
          </p:cNvPr>
          <p:cNvSpPr txBox="1"/>
          <p:nvPr/>
        </p:nvSpPr>
        <p:spPr>
          <a:xfrm>
            <a:off x="2584579" y="3453938"/>
            <a:ext cx="4604146" cy="523220"/>
          </a:xfrm>
          <a:prstGeom prst="rect">
            <a:avLst/>
          </a:prstGeom>
          <a:noFill/>
        </p:spPr>
        <p:txBody>
          <a:bodyPr wrap="none" rtlCol="0">
            <a:spAutoFit/>
          </a:bodyPr>
          <a:lstStyle/>
          <a:p>
            <a:r>
              <a:rPr lang="en-US" sz="2800" u="sng" dirty="0"/>
              <a:t>If cloud cover is unavailable</a:t>
            </a:r>
          </a:p>
        </p:txBody>
      </p:sp>
      <p:sp>
        <p:nvSpPr>
          <p:cNvPr id="9" name="TextBox 8">
            <a:extLst>
              <a:ext uri="{FF2B5EF4-FFF2-40B4-BE49-F238E27FC236}">
                <a16:creationId xmlns:a16="http://schemas.microsoft.com/office/drawing/2014/main" id="{DD828F2D-F8F3-1519-1F25-34EDB7794C4C}"/>
              </a:ext>
            </a:extLst>
          </p:cNvPr>
          <p:cNvSpPr txBox="1"/>
          <p:nvPr/>
        </p:nvSpPr>
        <p:spPr>
          <a:xfrm>
            <a:off x="1135224" y="4398562"/>
            <a:ext cx="7867859" cy="1323439"/>
          </a:xfrm>
          <a:prstGeom prst="rect">
            <a:avLst/>
          </a:prstGeom>
          <a:noFill/>
        </p:spPr>
        <p:txBody>
          <a:bodyPr wrap="none" rtlCol="0">
            <a:spAutoFit/>
          </a:bodyPr>
          <a:lstStyle/>
          <a:p>
            <a:r>
              <a:rPr lang="en-US" sz="3200" i="1" dirty="0"/>
              <a:t>H = function (</a:t>
            </a:r>
            <a:r>
              <a:rPr lang="en-US" sz="2800" i="1" dirty="0"/>
              <a:t>U, temp gradient, </a:t>
            </a:r>
            <a:r>
              <a:rPr lang="en-US" sz="2800" i="1" dirty="0" err="1"/>
              <a:t>sfc</a:t>
            </a:r>
            <a:r>
              <a:rPr lang="en-US" sz="2800" i="1" dirty="0"/>
              <a:t> roughness</a:t>
            </a:r>
            <a:r>
              <a:rPr lang="en-US" sz="3200" i="1" dirty="0"/>
              <a:t>)</a:t>
            </a:r>
          </a:p>
          <a:p>
            <a:pPr algn="ctr"/>
            <a:endParaRPr lang="en-US" sz="2400" i="1" dirty="0"/>
          </a:p>
          <a:p>
            <a:pPr algn="ctr"/>
            <a:r>
              <a:rPr lang="en-US" sz="2400" i="1" dirty="0"/>
              <a:t>(Bulk Richardson number approach)</a:t>
            </a:r>
          </a:p>
        </p:txBody>
      </p:sp>
    </p:spTree>
    <p:extLst>
      <p:ext uri="{BB962C8B-B14F-4D97-AF65-F5344CB8AC3E}">
        <p14:creationId xmlns:p14="http://schemas.microsoft.com/office/powerpoint/2010/main" val="2475355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8FA365B-72C4-4DA1-884D-225C7E976D50}"/>
              </a:ext>
            </a:extLst>
          </p:cNvPr>
          <p:cNvSpPr>
            <a:spLocks noGrp="1"/>
          </p:cNvSpPr>
          <p:nvPr>
            <p:ph type="title"/>
          </p:nvPr>
        </p:nvSpPr>
        <p:spPr>
          <a:xfrm>
            <a:off x="1219200" y="489857"/>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Atmospheric Stability</a:t>
            </a:r>
          </a:p>
        </p:txBody>
      </p:sp>
      <p:sp>
        <p:nvSpPr>
          <p:cNvPr id="30723" name="Content Placeholder 6">
            <a:extLst>
              <a:ext uri="{FF2B5EF4-FFF2-40B4-BE49-F238E27FC236}">
                <a16:creationId xmlns:a16="http://schemas.microsoft.com/office/drawing/2014/main" id="{8B54CAD0-EB06-4C02-AC7C-81ABB3575FEA}"/>
              </a:ext>
            </a:extLst>
          </p:cNvPr>
          <p:cNvSpPr>
            <a:spLocks noGrp="1"/>
          </p:cNvSpPr>
          <p:nvPr>
            <p:ph sz="half" idx="1"/>
          </p:nvPr>
        </p:nvSpPr>
        <p:spPr>
          <a:xfrm>
            <a:off x="1447799" y="1309687"/>
            <a:ext cx="7358744" cy="4699227"/>
          </a:xfrm>
        </p:spPr>
        <p:txBody>
          <a:bodyPr/>
          <a:lstStyle/>
          <a:p>
            <a:pPr eaLnBrk="1" hangingPunct="1">
              <a:spcBef>
                <a:spcPts val="600"/>
              </a:spcBef>
              <a:spcAft>
                <a:spcPts val="600"/>
              </a:spcAft>
            </a:pPr>
            <a:r>
              <a:rPr lang="en-US" altLang="en-US" dirty="0">
                <a:latin typeface="Times New Roman" panose="02020603050405020304" pitchFamily="18" charset="0"/>
                <a:cs typeface="Times New Roman" panose="02020603050405020304" pitchFamily="18" charset="0"/>
              </a:rPr>
              <a:t>Stability—the ability of the atmosphere to either enhance or suppress vertical motion and thus pollutant dispersion.</a:t>
            </a:r>
          </a:p>
          <a:p>
            <a:pPr eaLnBrk="1" hangingPunct="1">
              <a:spcBef>
                <a:spcPts val="600"/>
              </a:spcBef>
            </a:pPr>
            <a:r>
              <a:rPr lang="en-US" altLang="en-US" dirty="0">
                <a:latin typeface="Times New Roman" panose="02020603050405020304" pitchFamily="18" charset="0"/>
                <a:cs typeface="Times New Roman" panose="02020603050405020304" pitchFamily="18" charset="0"/>
              </a:rPr>
              <a:t>Three general conditions of stability:</a:t>
            </a:r>
          </a:p>
          <a:p>
            <a:pPr lvl="1" eaLnBrk="1" hangingPunct="1">
              <a:spcBef>
                <a:spcPct val="0"/>
              </a:spcBef>
              <a:buFont typeface="Courier New" panose="02070309020205020404" pitchFamily="49" charset="0"/>
              <a:buChar char="o"/>
            </a:pPr>
            <a:r>
              <a:rPr lang="en-US" altLang="en-US" b="1" dirty="0">
                <a:latin typeface="Times New Roman" panose="02020603050405020304" pitchFamily="18" charset="0"/>
                <a:cs typeface="Times New Roman" panose="02020603050405020304" pitchFamily="18" charset="0"/>
              </a:rPr>
              <a:t>Stable</a:t>
            </a:r>
            <a:r>
              <a:rPr lang="en-US" altLang="en-US" dirty="0">
                <a:latin typeface="Times New Roman" panose="02020603050405020304" pitchFamily="18" charset="0"/>
                <a:cs typeface="Times New Roman" panose="02020603050405020304" pitchFamily="18" charset="0"/>
              </a:rPr>
              <a:t>: vertical movement is suppressed; generally associated with cooling at surface</a:t>
            </a:r>
          </a:p>
          <a:p>
            <a:pPr lvl="1" eaLnBrk="1" hangingPunct="1">
              <a:spcBef>
                <a:spcPct val="0"/>
              </a:spcBef>
              <a:buFont typeface="Courier New" panose="02070309020205020404" pitchFamily="49" charset="0"/>
              <a:buChar char="o"/>
            </a:pPr>
            <a:r>
              <a:rPr lang="en-US" altLang="en-US" b="1" dirty="0">
                <a:latin typeface="Times New Roman" panose="02020603050405020304" pitchFamily="18" charset="0"/>
                <a:cs typeface="Times New Roman" panose="02020603050405020304" pitchFamily="18" charset="0"/>
              </a:rPr>
              <a:t>Unstable</a:t>
            </a:r>
            <a:r>
              <a:rPr lang="en-US" altLang="en-US" dirty="0">
                <a:latin typeface="Times New Roman" panose="02020603050405020304" pitchFamily="18" charset="0"/>
                <a:cs typeface="Times New Roman" panose="02020603050405020304" pitchFamily="18" charset="0"/>
              </a:rPr>
              <a:t>: vertical movement is enhanced; generally associated with intense heating at the surface</a:t>
            </a:r>
          </a:p>
          <a:p>
            <a:pPr lvl="1" eaLnBrk="1" hangingPunct="1">
              <a:buFont typeface="Courier New" panose="02070309020205020404" pitchFamily="49" charset="0"/>
              <a:buChar char="o"/>
            </a:pPr>
            <a:r>
              <a:rPr lang="en-US" altLang="en-US" b="1" dirty="0">
                <a:latin typeface="Times New Roman" panose="02020603050405020304" pitchFamily="18" charset="0"/>
                <a:cs typeface="Times New Roman" panose="02020603050405020304" pitchFamily="18" charset="0"/>
              </a:rPr>
              <a:t>Neutral</a:t>
            </a:r>
            <a:r>
              <a:rPr lang="en-US" altLang="en-US" dirty="0">
                <a:latin typeface="Times New Roman" panose="02020603050405020304" pitchFamily="18" charset="0"/>
                <a:cs typeface="Times New Roman" panose="02020603050405020304" pitchFamily="18" charset="0"/>
              </a:rPr>
              <a:t>: when conditions neither significantly suppress nor enhance vertical movement; generally associated with cloudy and high wind conditions. </a:t>
            </a:r>
          </a:p>
          <a:p>
            <a:pPr lvl="1"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eaLnBrk="1" hangingPunct="1">
              <a:buFont typeface="Wingdings" pitchFamily="2" charset="2"/>
              <a:buNone/>
            </a:pPr>
            <a:endParaRPr lang="en-US" alt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FCEB3-D873-4C8B-8E9C-A6E1F541B664}"/>
              </a:ext>
            </a:extLst>
          </p:cNvPr>
          <p:cNvSpPr>
            <a:spLocks noGrp="1"/>
          </p:cNvSpPr>
          <p:nvPr>
            <p:ph type="dt" sz="half" idx="10"/>
          </p:nvPr>
        </p:nvSpPr>
        <p:spPr/>
        <p:txBody>
          <a:bodyPr/>
          <a:lstStyle/>
          <a:p>
            <a:endParaRPr lang="en-US" dirty="0"/>
          </a:p>
        </p:txBody>
      </p:sp>
      <p:sp>
        <p:nvSpPr>
          <p:cNvPr id="3" name="Slide Number Placeholder 2">
            <a:extLst>
              <a:ext uri="{FF2B5EF4-FFF2-40B4-BE49-F238E27FC236}">
                <a16:creationId xmlns:a16="http://schemas.microsoft.com/office/drawing/2014/main" id="{D66B9CD6-89E0-4540-934A-488D1BA6D4B0}"/>
              </a:ext>
            </a:extLst>
          </p:cNvPr>
          <p:cNvSpPr>
            <a:spLocks noGrp="1"/>
          </p:cNvSpPr>
          <p:nvPr>
            <p:ph type="sldNum" sz="quarter" idx="12"/>
          </p:nvPr>
        </p:nvSpPr>
        <p:spPr/>
        <p:txBody>
          <a:bodyPr/>
          <a:lstStyle/>
          <a:p>
            <a:endParaRPr lang="en-US" dirty="0"/>
          </a:p>
        </p:txBody>
      </p:sp>
      <p:sp>
        <p:nvSpPr>
          <p:cNvPr id="15" name="TextBox 14">
            <a:extLst>
              <a:ext uri="{FF2B5EF4-FFF2-40B4-BE49-F238E27FC236}">
                <a16:creationId xmlns:a16="http://schemas.microsoft.com/office/drawing/2014/main" id="{97596134-41E6-469B-A94A-1590EE940E21}"/>
              </a:ext>
            </a:extLst>
          </p:cNvPr>
          <p:cNvSpPr txBox="1"/>
          <p:nvPr/>
        </p:nvSpPr>
        <p:spPr>
          <a:xfrm>
            <a:off x="1628447" y="5591959"/>
            <a:ext cx="6767407" cy="707886"/>
          </a:xfrm>
          <a:prstGeom prst="rect">
            <a:avLst/>
          </a:prstGeom>
          <a:noFill/>
        </p:spPr>
        <p:txBody>
          <a:bodyPr wrap="square" rtlCol="0">
            <a:spAutoFit/>
          </a:bodyPr>
          <a:lstStyle/>
          <a:p>
            <a:r>
              <a:rPr lang="en-US" sz="2000" b="1" dirty="0">
                <a:latin typeface="+mn-lt"/>
              </a:rPr>
              <a:t>Potential Temp </a:t>
            </a:r>
            <a:r>
              <a:rPr lang="en-US" sz="2000" dirty="0">
                <a:latin typeface="+mn-lt"/>
              </a:rPr>
              <a:t>= temperature that a parcel of air would obtain if brought adiabatically (no heat added or lost) to the surface</a:t>
            </a:r>
          </a:p>
        </p:txBody>
      </p:sp>
      <p:grpSp>
        <p:nvGrpSpPr>
          <p:cNvPr id="29" name="Group 28">
            <a:extLst>
              <a:ext uri="{FF2B5EF4-FFF2-40B4-BE49-F238E27FC236}">
                <a16:creationId xmlns:a16="http://schemas.microsoft.com/office/drawing/2014/main" id="{184A2E26-50AE-4556-A9D4-1C40D0594E87}"/>
              </a:ext>
            </a:extLst>
          </p:cNvPr>
          <p:cNvGrpSpPr/>
          <p:nvPr/>
        </p:nvGrpSpPr>
        <p:grpSpPr>
          <a:xfrm>
            <a:off x="1901536" y="1030392"/>
            <a:ext cx="6340905" cy="4263699"/>
            <a:chOff x="1901536" y="605849"/>
            <a:chExt cx="6340905" cy="4263699"/>
          </a:xfrm>
        </p:grpSpPr>
        <p:grpSp>
          <p:nvGrpSpPr>
            <p:cNvPr id="14" name="Group 13">
              <a:extLst>
                <a:ext uri="{FF2B5EF4-FFF2-40B4-BE49-F238E27FC236}">
                  <a16:creationId xmlns:a16="http://schemas.microsoft.com/office/drawing/2014/main" id="{4454EC37-5C0D-40C0-A5E3-4CDEF4271D35}"/>
                </a:ext>
              </a:extLst>
            </p:cNvPr>
            <p:cNvGrpSpPr/>
            <p:nvPr/>
          </p:nvGrpSpPr>
          <p:grpSpPr>
            <a:xfrm>
              <a:off x="1901536" y="866711"/>
              <a:ext cx="5299363" cy="4002837"/>
              <a:chOff x="1658501" y="1074529"/>
              <a:chExt cx="4804644" cy="3433679"/>
            </a:xfrm>
          </p:grpSpPr>
          <p:cxnSp>
            <p:nvCxnSpPr>
              <p:cNvPr id="4" name="Straight Arrow Connector 3">
                <a:extLst>
                  <a:ext uri="{FF2B5EF4-FFF2-40B4-BE49-F238E27FC236}">
                    <a16:creationId xmlns:a16="http://schemas.microsoft.com/office/drawing/2014/main" id="{CF6D7740-58BE-4C5F-9923-7046EF9AAB82}"/>
                  </a:ext>
                </a:extLst>
              </p:cNvPr>
              <p:cNvCxnSpPr>
                <a:cxnSpLocks/>
              </p:cNvCxnSpPr>
              <p:nvPr/>
            </p:nvCxnSpPr>
            <p:spPr bwMode="auto">
              <a:xfrm flipV="1">
                <a:off x="2312989" y="1074529"/>
                <a:ext cx="0" cy="2933269"/>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 name="TextBox 54">
                <a:extLst>
                  <a:ext uri="{FF2B5EF4-FFF2-40B4-BE49-F238E27FC236}">
                    <a16:creationId xmlns:a16="http://schemas.microsoft.com/office/drawing/2014/main" id="{5CF5D89D-BA2C-4A9B-9819-8815CE848B9B}"/>
                  </a:ext>
                </a:extLst>
              </p:cNvPr>
              <p:cNvSpPr txBox="1">
                <a:spLocks noChangeArrowheads="1"/>
              </p:cNvSpPr>
              <p:nvPr/>
            </p:nvSpPr>
            <p:spPr bwMode="auto">
              <a:xfrm rot="16200000">
                <a:off x="1369788" y="2288611"/>
                <a:ext cx="1039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Height</a:t>
                </a:r>
              </a:p>
            </p:txBody>
          </p:sp>
          <p:cxnSp>
            <p:nvCxnSpPr>
              <p:cNvPr id="6" name="Straight Arrow Connector 5">
                <a:extLst>
                  <a:ext uri="{FF2B5EF4-FFF2-40B4-BE49-F238E27FC236}">
                    <a16:creationId xmlns:a16="http://schemas.microsoft.com/office/drawing/2014/main" id="{DAC88DCC-68F1-4001-A00D-34601F563D2A}"/>
                  </a:ext>
                </a:extLst>
              </p:cNvPr>
              <p:cNvCxnSpPr>
                <a:cxnSpLocks/>
              </p:cNvCxnSpPr>
              <p:nvPr/>
            </p:nvCxnSpPr>
            <p:spPr bwMode="auto">
              <a:xfrm>
                <a:off x="2312989" y="4007798"/>
                <a:ext cx="4150156" cy="0"/>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DC5BF858-58E4-4D2E-A5D9-2BAB75A469C9}"/>
                  </a:ext>
                </a:extLst>
              </p:cNvPr>
              <p:cNvSpPr txBox="1">
                <a:spLocks noChangeArrowheads="1"/>
              </p:cNvSpPr>
              <p:nvPr/>
            </p:nvSpPr>
            <p:spPr bwMode="auto">
              <a:xfrm>
                <a:off x="2806063" y="4112187"/>
                <a:ext cx="3164007" cy="396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Temperature</a:t>
                </a:r>
              </a:p>
            </p:txBody>
          </p:sp>
        </p:grpSp>
        <p:cxnSp>
          <p:nvCxnSpPr>
            <p:cNvPr id="16" name="Straight Connector 15">
              <a:extLst>
                <a:ext uri="{FF2B5EF4-FFF2-40B4-BE49-F238E27FC236}">
                  <a16:creationId xmlns:a16="http://schemas.microsoft.com/office/drawing/2014/main" id="{15CA11F5-B64E-4763-BC75-214FACA4D28B}"/>
                </a:ext>
              </a:extLst>
            </p:cNvPr>
            <p:cNvCxnSpPr>
              <a:cxnSpLocks/>
            </p:cNvCxnSpPr>
            <p:nvPr/>
          </p:nvCxnSpPr>
          <p:spPr bwMode="auto">
            <a:xfrm>
              <a:off x="3032954" y="1088571"/>
              <a:ext cx="1979197" cy="3075928"/>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2" name="TextBox 67">
              <a:extLst>
                <a:ext uri="{FF2B5EF4-FFF2-40B4-BE49-F238E27FC236}">
                  <a16:creationId xmlns:a16="http://schemas.microsoft.com/office/drawing/2014/main" id="{763AC641-59FA-4651-84FE-2E270F678BD9}"/>
                </a:ext>
              </a:extLst>
            </p:cNvPr>
            <p:cNvSpPr txBox="1">
              <a:spLocks noChangeArrowheads="1"/>
            </p:cNvSpPr>
            <p:nvPr/>
          </p:nvSpPr>
          <p:spPr bwMode="auto">
            <a:xfrm>
              <a:off x="3236096" y="605849"/>
              <a:ext cx="28875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dirty="0">
                  <a:latin typeface="Times New Roman" panose="02020603050405020304" pitchFamily="18" charset="0"/>
                  <a:cs typeface="Times New Roman" panose="02020603050405020304" pitchFamily="18" charset="0"/>
                </a:rPr>
                <a:t>Adiabatic Lapse Rate</a:t>
              </a:r>
            </a:p>
            <a:p>
              <a:pPr algn="ctr" eaLnBrk="1" hangingPunct="1">
                <a:spcBef>
                  <a:spcPct val="0"/>
                </a:spcBef>
                <a:buFontTx/>
                <a:buNone/>
              </a:pPr>
              <a:r>
                <a:rPr lang="en-US" altLang="en-US" sz="1800" b="1" dirty="0">
                  <a:latin typeface="Times New Roman" panose="02020603050405020304" pitchFamily="18" charset="0"/>
                  <a:cs typeface="Times New Roman" panose="02020603050405020304" pitchFamily="18" charset="0"/>
                </a:rPr>
                <a:t>(-9.8 K/km)</a:t>
              </a:r>
            </a:p>
            <a:p>
              <a:pPr algn="ctr" eaLnBrk="1" hangingPunct="1">
                <a:spcBef>
                  <a:spcPct val="0"/>
                </a:spcBef>
                <a:buFontTx/>
                <a:buNone/>
              </a:pPr>
              <a:r>
                <a:rPr lang="en-US" altLang="en-US" sz="1800" b="1" dirty="0">
                  <a:latin typeface="Times New Roman" panose="02020603050405020304" pitchFamily="18" charset="0"/>
                  <a:cs typeface="Times New Roman" panose="02020603050405020304" pitchFamily="18" charset="0"/>
                </a:rPr>
                <a:t>Neutral  Stability</a:t>
              </a:r>
            </a:p>
          </p:txBody>
        </p:sp>
        <p:sp>
          <p:nvSpPr>
            <p:cNvPr id="19" name="TextBox 66">
              <a:extLst>
                <a:ext uri="{FF2B5EF4-FFF2-40B4-BE49-F238E27FC236}">
                  <a16:creationId xmlns:a16="http://schemas.microsoft.com/office/drawing/2014/main" id="{CE484CFD-A3C7-41C8-9317-BD9A62B00C4B}"/>
                </a:ext>
              </a:extLst>
            </p:cNvPr>
            <p:cNvSpPr txBox="1">
              <a:spLocks noChangeArrowheads="1"/>
            </p:cNvSpPr>
            <p:nvPr/>
          </p:nvSpPr>
          <p:spPr bwMode="auto">
            <a:xfrm>
              <a:off x="5354844" y="2323807"/>
              <a:ext cx="288759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200" b="1" dirty="0">
                  <a:solidFill>
                    <a:srgbClr val="0000FF"/>
                  </a:solidFill>
                  <a:latin typeface="Times New Roman" panose="02020603050405020304" pitchFamily="18" charset="0"/>
                  <a:cs typeface="Times New Roman" panose="02020603050405020304" pitchFamily="18" charset="0"/>
                </a:rPr>
                <a:t>Extremely Stable/</a:t>
              </a:r>
            </a:p>
            <a:p>
              <a:pPr algn="ctr" eaLnBrk="1" hangingPunct="1">
                <a:spcBef>
                  <a:spcPct val="0"/>
                </a:spcBef>
                <a:buFontTx/>
                <a:buNone/>
              </a:pPr>
              <a:r>
                <a:rPr lang="en-US" altLang="en-US" sz="2200" b="1" dirty="0">
                  <a:solidFill>
                    <a:srgbClr val="0000FF"/>
                  </a:solidFill>
                  <a:latin typeface="Times New Roman" panose="02020603050405020304" pitchFamily="18" charset="0"/>
                  <a:cs typeface="Times New Roman" panose="02020603050405020304" pitchFamily="18" charset="0"/>
                </a:rPr>
                <a:t>Inversion</a:t>
              </a:r>
            </a:p>
            <a:p>
              <a:pPr algn="ctr" eaLnBrk="1" hangingPunct="1">
                <a:spcBef>
                  <a:spcPct val="0"/>
                </a:spcBef>
                <a:buFontTx/>
                <a:buNone/>
              </a:pPr>
              <a:r>
                <a:rPr lang="en-US" altLang="en-US" sz="1600" b="1" dirty="0">
                  <a:solidFill>
                    <a:srgbClr val="0000FF"/>
                  </a:solidFill>
                  <a:latin typeface="Times New Roman" panose="02020603050405020304" pitchFamily="18" charset="0"/>
                  <a:cs typeface="Times New Roman" panose="02020603050405020304" pitchFamily="18" charset="0"/>
                </a:rPr>
                <a:t>(Temp increase with height</a:t>
              </a:r>
              <a:r>
                <a:rPr lang="en-US" altLang="en-US" sz="2200" b="1" dirty="0">
                  <a:solidFill>
                    <a:srgbClr val="0000FF"/>
                  </a:solidFill>
                  <a:latin typeface="Times New Roman" panose="02020603050405020304" pitchFamily="18" charset="0"/>
                  <a:cs typeface="Times New Roman" panose="02020603050405020304" pitchFamily="18" charset="0"/>
                </a:rPr>
                <a:t>)</a:t>
              </a:r>
            </a:p>
          </p:txBody>
        </p:sp>
        <p:grpSp>
          <p:nvGrpSpPr>
            <p:cNvPr id="26" name="Group 25">
              <a:extLst>
                <a:ext uri="{FF2B5EF4-FFF2-40B4-BE49-F238E27FC236}">
                  <a16:creationId xmlns:a16="http://schemas.microsoft.com/office/drawing/2014/main" id="{A98FC887-4066-4B2F-AE8B-18DE6836F14F}"/>
                </a:ext>
              </a:extLst>
            </p:cNvPr>
            <p:cNvGrpSpPr/>
            <p:nvPr/>
          </p:nvGrpSpPr>
          <p:grpSpPr>
            <a:xfrm>
              <a:off x="2752001" y="3187309"/>
              <a:ext cx="1786858" cy="483381"/>
              <a:chOff x="2594642" y="3227612"/>
              <a:chExt cx="1786858" cy="483381"/>
            </a:xfrm>
          </p:grpSpPr>
          <p:sp>
            <p:nvSpPr>
              <p:cNvPr id="9" name="TextBox 67">
                <a:extLst>
                  <a:ext uri="{FF2B5EF4-FFF2-40B4-BE49-F238E27FC236}">
                    <a16:creationId xmlns:a16="http://schemas.microsoft.com/office/drawing/2014/main" id="{5ABE3FED-82DC-46EC-835E-23A49F6C52D2}"/>
                  </a:ext>
                </a:extLst>
              </p:cNvPr>
              <p:cNvSpPr txBox="1">
                <a:spLocks noChangeArrowheads="1"/>
              </p:cNvSpPr>
              <p:nvPr/>
            </p:nvSpPr>
            <p:spPr bwMode="auto">
              <a:xfrm>
                <a:off x="2594642" y="3249383"/>
                <a:ext cx="178685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FF0000"/>
                    </a:solidFill>
                    <a:latin typeface="Times New Roman" panose="02020603050405020304" pitchFamily="18" charset="0"/>
                    <a:cs typeface="Times New Roman" panose="02020603050405020304" pitchFamily="18" charset="0"/>
                  </a:rPr>
                  <a:t>Unstable</a:t>
                </a:r>
              </a:p>
            </p:txBody>
          </p:sp>
          <p:cxnSp>
            <p:nvCxnSpPr>
              <p:cNvPr id="17" name="Straight Arrow Connector 16">
                <a:extLst>
                  <a:ext uri="{FF2B5EF4-FFF2-40B4-BE49-F238E27FC236}">
                    <a16:creationId xmlns:a16="http://schemas.microsoft.com/office/drawing/2014/main" id="{B46BD144-4601-4967-86FE-435D15E13A96}"/>
                  </a:ext>
                </a:extLst>
              </p:cNvPr>
              <p:cNvCxnSpPr/>
              <p:nvPr/>
            </p:nvCxnSpPr>
            <p:spPr>
              <a:xfrm flipH="1">
                <a:off x="2993571" y="3227612"/>
                <a:ext cx="1028867" cy="0"/>
              </a:xfrm>
              <a:prstGeom prst="straightConnector1">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7B412B69-3716-4BC8-BCF1-4433E60596B6}"/>
                </a:ext>
              </a:extLst>
            </p:cNvPr>
            <p:cNvGrpSpPr/>
            <p:nvPr/>
          </p:nvGrpSpPr>
          <p:grpSpPr>
            <a:xfrm>
              <a:off x="3627365" y="1941191"/>
              <a:ext cx="1746992" cy="461610"/>
              <a:chOff x="4259181" y="1961370"/>
              <a:chExt cx="1746992" cy="461610"/>
            </a:xfrm>
          </p:grpSpPr>
          <p:sp>
            <p:nvSpPr>
              <p:cNvPr id="8" name="TextBox 66">
                <a:extLst>
                  <a:ext uri="{FF2B5EF4-FFF2-40B4-BE49-F238E27FC236}">
                    <a16:creationId xmlns:a16="http://schemas.microsoft.com/office/drawing/2014/main" id="{6B00EFA7-D231-4B21-B9D0-545BF6733747}"/>
                  </a:ext>
                </a:extLst>
              </p:cNvPr>
              <p:cNvSpPr txBox="1">
                <a:spLocks noChangeArrowheads="1"/>
              </p:cNvSpPr>
              <p:nvPr/>
            </p:nvSpPr>
            <p:spPr bwMode="auto">
              <a:xfrm>
                <a:off x="4259181" y="1961370"/>
                <a:ext cx="1746992"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0000FF"/>
                    </a:solidFill>
                    <a:latin typeface="Times New Roman" panose="02020603050405020304" pitchFamily="18" charset="0"/>
                    <a:cs typeface="Times New Roman" panose="02020603050405020304" pitchFamily="18" charset="0"/>
                  </a:rPr>
                  <a:t>Stable</a:t>
                </a:r>
              </a:p>
            </p:txBody>
          </p:sp>
          <p:cxnSp>
            <p:nvCxnSpPr>
              <p:cNvPr id="23" name="Straight Arrow Connector 22">
                <a:extLst>
                  <a:ext uri="{FF2B5EF4-FFF2-40B4-BE49-F238E27FC236}">
                    <a16:creationId xmlns:a16="http://schemas.microsoft.com/office/drawing/2014/main" id="{54748EFF-8779-43BC-8377-06C68FE37C93}"/>
                  </a:ext>
                </a:extLst>
              </p:cNvPr>
              <p:cNvCxnSpPr>
                <a:cxnSpLocks/>
              </p:cNvCxnSpPr>
              <p:nvPr/>
            </p:nvCxnSpPr>
            <p:spPr>
              <a:xfrm rot="10800000" flipH="1">
                <a:off x="4654368" y="2005350"/>
                <a:ext cx="1028867" cy="0"/>
              </a:xfrm>
              <a:prstGeom prst="straightConnector1">
                <a:avLst/>
              </a:prstGeom>
              <a:ln w="25400">
                <a:solidFill>
                  <a:srgbClr val="0000FF"/>
                </a:solidFill>
                <a:tailEnd type="triangle" w="lg" len="lg"/>
              </a:ln>
            </p:spPr>
            <p:style>
              <a:lnRef idx="1">
                <a:schemeClr val="accent1"/>
              </a:lnRef>
              <a:fillRef idx="0">
                <a:schemeClr val="accent1"/>
              </a:fillRef>
              <a:effectRef idx="0">
                <a:schemeClr val="accent1"/>
              </a:effectRef>
              <a:fontRef idx="minor">
                <a:schemeClr val="tx1"/>
              </a:fontRef>
            </p:style>
          </p:cxnSp>
        </p:grpSp>
        <p:cxnSp>
          <p:nvCxnSpPr>
            <p:cNvPr id="28" name="Straight Arrow Connector 27">
              <a:extLst>
                <a:ext uri="{FF2B5EF4-FFF2-40B4-BE49-F238E27FC236}">
                  <a16:creationId xmlns:a16="http://schemas.microsoft.com/office/drawing/2014/main" id="{C87AC082-2041-409B-9478-A02802689349}"/>
                </a:ext>
              </a:extLst>
            </p:cNvPr>
            <p:cNvCxnSpPr>
              <a:cxnSpLocks/>
            </p:cNvCxnSpPr>
            <p:nvPr/>
          </p:nvCxnSpPr>
          <p:spPr>
            <a:xfrm flipH="1">
              <a:off x="3208163" y="966879"/>
              <a:ext cx="608925" cy="244928"/>
            </a:xfrm>
            <a:prstGeom prst="straightConnector1">
              <a:avLst/>
            </a:prstGeom>
            <a:ln w="19050">
              <a:tailEnd type="triangle" w="lg" len="med"/>
            </a:ln>
          </p:spPr>
          <p:style>
            <a:lnRef idx="1">
              <a:schemeClr val="accent1"/>
            </a:lnRef>
            <a:fillRef idx="0">
              <a:schemeClr val="accent1"/>
            </a:fillRef>
            <a:effectRef idx="0">
              <a:schemeClr val="accent1"/>
            </a:effectRef>
            <a:fontRef idx="minor">
              <a:schemeClr val="tx1"/>
            </a:fontRef>
          </p:style>
        </p:cxnSp>
      </p:grpSp>
      <p:sp>
        <p:nvSpPr>
          <p:cNvPr id="30" name="Title 4">
            <a:extLst>
              <a:ext uri="{FF2B5EF4-FFF2-40B4-BE49-F238E27FC236}">
                <a16:creationId xmlns:a16="http://schemas.microsoft.com/office/drawing/2014/main" id="{70C9FBEA-F862-45EC-A51A-79D420869EE4}"/>
              </a:ext>
            </a:extLst>
          </p:cNvPr>
          <p:cNvSpPr txBox="1">
            <a:spLocks/>
          </p:cNvSpPr>
          <p:nvPr/>
        </p:nvSpPr>
        <p:spPr>
          <a:xfrm>
            <a:off x="1178356" y="6233"/>
            <a:ext cx="7467600" cy="623888"/>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dirty="0">
                <a:latin typeface="Times New Roman" panose="02020603050405020304" pitchFamily="18" charset="0"/>
                <a:cs typeface="Times New Roman" panose="02020603050405020304" pitchFamily="18" charset="0"/>
              </a:rPr>
              <a:t>Static Stability</a:t>
            </a:r>
          </a:p>
        </p:txBody>
      </p:sp>
    </p:spTree>
    <p:extLst>
      <p:ext uri="{BB962C8B-B14F-4D97-AF65-F5344CB8AC3E}">
        <p14:creationId xmlns:p14="http://schemas.microsoft.com/office/powerpoint/2010/main" val="1398938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FCEB3-D873-4C8B-8E9C-A6E1F541B664}"/>
              </a:ext>
            </a:extLst>
          </p:cNvPr>
          <p:cNvSpPr>
            <a:spLocks noGrp="1"/>
          </p:cNvSpPr>
          <p:nvPr>
            <p:ph type="dt" sz="half" idx="10"/>
          </p:nvPr>
        </p:nvSpPr>
        <p:spPr/>
        <p:txBody>
          <a:bodyPr/>
          <a:lstStyle/>
          <a:p>
            <a:fld id="{8701B60B-467C-4864-9828-E87302241321}" type="datetime1">
              <a:rPr lang="en-US" smtClean="0"/>
              <a:t>2/24/2026</a:t>
            </a:fld>
            <a:endParaRPr lang="en-US"/>
          </a:p>
        </p:txBody>
      </p:sp>
      <p:sp>
        <p:nvSpPr>
          <p:cNvPr id="3" name="Slide Number Placeholder 2">
            <a:extLst>
              <a:ext uri="{FF2B5EF4-FFF2-40B4-BE49-F238E27FC236}">
                <a16:creationId xmlns:a16="http://schemas.microsoft.com/office/drawing/2014/main" id="{D66B9CD6-89E0-4540-934A-488D1BA6D4B0}"/>
              </a:ext>
            </a:extLst>
          </p:cNvPr>
          <p:cNvSpPr>
            <a:spLocks noGrp="1"/>
          </p:cNvSpPr>
          <p:nvPr>
            <p:ph type="sldNum" sz="quarter" idx="12"/>
          </p:nvPr>
        </p:nvSpPr>
        <p:spPr/>
        <p:txBody>
          <a:bodyPr/>
          <a:lstStyle/>
          <a:p>
            <a:fld id="{BB0344BE-21AD-45F5-9F69-439EC90C189B}" type="slidenum">
              <a:rPr lang="en-US" smtClean="0"/>
              <a:t>14</a:t>
            </a:fld>
            <a:endParaRPr lang="en-US"/>
          </a:p>
        </p:txBody>
      </p:sp>
      <p:grpSp>
        <p:nvGrpSpPr>
          <p:cNvPr id="14" name="Group 13">
            <a:extLst>
              <a:ext uri="{FF2B5EF4-FFF2-40B4-BE49-F238E27FC236}">
                <a16:creationId xmlns:a16="http://schemas.microsoft.com/office/drawing/2014/main" id="{4454EC37-5C0D-40C0-A5E3-4CDEF4271D35}"/>
              </a:ext>
            </a:extLst>
          </p:cNvPr>
          <p:cNvGrpSpPr/>
          <p:nvPr/>
        </p:nvGrpSpPr>
        <p:grpSpPr>
          <a:xfrm>
            <a:off x="1901536" y="866711"/>
            <a:ext cx="5299363" cy="4079362"/>
            <a:chOff x="1658501" y="1074529"/>
            <a:chExt cx="4804644" cy="3499323"/>
          </a:xfrm>
        </p:grpSpPr>
        <p:cxnSp>
          <p:nvCxnSpPr>
            <p:cNvPr id="4" name="Straight Arrow Connector 3">
              <a:extLst>
                <a:ext uri="{FF2B5EF4-FFF2-40B4-BE49-F238E27FC236}">
                  <a16:creationId xmlns:a16="http://schemas.microsoft.com/office/drawing/2014/main" id="{CF6D7740-58BE-4C5F-9923-7046EF9AAB82}"/>
                </a:ext>
              </a:extLst>
            </p:cNvPr>
            <p:cNvCxnSpPr>
              <a:cxnSpLocks/>
            </p:cNvCxnSpPr>
            <p:nvPr/>
          </p:nvCxnSpPr>
          <p:spPr bwMode="auto">
            <a:xfrm flipV="1">
              <a:off x="2312989" y="1074529"/>
              <a:ext cx="0" cy="2933269"/>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 name="TextBox 54">
              <a:extLst>
                <a:ext uri="{FF2B5EF4-FFF2-40B4-BE49-F238E27FC236}">
                  <a16:creationId xmlns:a16="http://schemas.microsoft.com/office/drawing/2014/main" id="{5CF5D89D-BA2C-4A9B-9819-8815CE848B9B}"/>
                </a:ext>
              </a:extLst>
            </p:cNvPr>
            <p:cNvSpPr txBox="1">
              <a:spLocks noChangeArrowheads="1"/>
            </p:cNvSpPr>
            <p:nvPr/>
          </p:nvSpPr>
          <p:spPr bwMode="auto">
            <a:xfrm rot="16200000">
              <a:off x="1369788" y="2288611"/>
              <a:ext cx="1039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Height</a:t>
              </a:r>
            </a:p>
          </p:txBody>
        </p:sp>
        <p:cxnSp>
          <p:nvCxnSpPr>
            <p:cNvPr id="6" name="Straight Arrow Connector 5">
              <a:extLst>
                <a:ext uri="{FF2B5EF4-FFF2-40B4-BE49-F238E27FC236}">
                  <a16:creationId xmlns:a16="http://schemas.microsoft.com/office/drawing/2014/main" id="{DAC88DCC-68F1-4001-A00D-34601F563D2A}"/>
                </a:ext>
              </a:extLst>
            </p:cNvPr>
            <p:cNvCxnSpPr>
              <a:cxnSpLocks/>
            </p:cNvCxnSpPr>
            <p:nvPr/>
          </p:nvCxnSpPr>
          <p:spPr bwMode="auto">
            <a:xfrm>
              <a:off x="2312989" y="4007798"/>
              <a:ext cx="4150156" cy="0"/>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DC5BF858-58E4-4D2E-A5D9-2BAB75A469C9}"/>
                </a:ext>
              </a:extLst>
            </p:cNvPr>
            <p:cNvSpPr txBox="1">
              <a:spLocks noChangeArrowheads="1"/>
            </p:cNvSpPr>
            <p:nvPr/>
          </p:nvSpPr>
          <p:spPr bwMode="auto">
            <a:xfrm>
              <a:off x="2806063" y="4112187"/>
              <a:ext cx="31640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Potential Temperature</a:t>
              </a:r>
            </a:p>
          </p:txBody>
        </p:sp>
      </p:grpSp>
      <p:sp>
        <p:nvSpPr>
          <p:cNvPr id="8" name="TextBox 66">
            <a:extLst>
              <a:ext uri="{FF2B5EF4-FFF2-40B4-BE49-F238E27FC236}">
                <a16:creationId xmlns:a16="http://schemas.microsoft.com/office/drawing/2014/main" id="{6B00EFA7-D231-4B21-B9D0-545BF6733747}"/>
              </a:ext>
            </a:extLst>
          </p:cNvPr>
          <p:cNvSpPr txBox="1">
            <a:spLocks noChangeArrowheads="1"/>
          </p:cNvSpPr>
          <p:nvPr/>
        </p:nvSpPr>
        <p:spPr bwMode="auto">
          <a:xfrm>
            <a:off x="4735329" y="1038113"/>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0000FF"/>
                </a:solidFill>
                <a:latin typeface="Times New Roman" panose="02020603050405020304" pitchFamily="18" charset="0"/>
                <a:cs typeface="Times New Roman" panose="02020603050405020304" pitchFamily="18" charset="0"/>
              </a:rPr>
              <a:t>Stable</a:t>
            </a:r>
          </a:p>
        </p:txBody>
      </p:sp>
      <p:sp>
        <p:nvSpPr>
          <p:cNvPr id="9" name="TextBox 67">
            <a:extLst>
              <a:ext uri="{FF2B5EF4-FFF2-40B4-BE49-F238E27FC236}">
                <a16:creationId xmlns:a16="http://schemas.microsoft.com/office/drawing/2014/main" id="{5ABE3FED-82DC-46EC-835E-23A49F6C52D2}"/>
              </a:ext>
            </a:extLst>
          </p:cNvPr>
          <p:cNvSpPr txBox="1">
            <a:spLocks noChangeArrowheads="1"/>
          </p:cNvSpPr>
          <p:nvPr/>
        </p:nvSpPr>
        <p:spPr bwMode="auto">
          <a:xfrm>
            <a:off x="2307738" y="1063160"/>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FF0000"/>
                </a:solidFill>
                <a:latin typeface="Times New Roman" panose="02020603050405020304" pitchFamily="18" charset="0"/>
                <a:cs typeface="Times New Roman" panose="02020603050405020304" pitchFamily="18" charset="0"/>
              </a:rPr>
              <a:t>Unstable</a:t>
            </a:r>
          </a:p>
        </p:txBody>
      </p:sp>
      <p:sp>
        <p:nvSpPr>
          <p:cNvPr id="15" name="TextBox 14">
            <a:extLst>
              <a:ext uri="{FF2B5EF4-FFF2-40B4-BE49-F238E27FC236}">
                <a16:creationId xmlns:a16="http://schemas.microsoft.com/office/drawing/2014/main" id="{97596134-41E6-469B-A94A-1590EE940E21}"/>
              </a:ext>
            </a:extLst>
          </p:cNvPr>
          <p:cNvSpPr txBox="1"/>
          <p:nvPr/>
        </p:nvSpPr>
        <p:spPr>
          <a:xfrm>
            <a:off x="1628448" y="5218364"/>
            <a:ext cx="6767407" cy="707886"/>
          </a:xfrm>
          <a:prstGeom prst="rect">
            <a:avLst/>
          </a:prstGeom>
          <a:noFill/>
        </p:spPr>
        <p:txBody>
          <a:bodyPr wrap="square" rtlCol="0">
            <a:spAutoFit/>
          </a:bodyPr>
          <a:lstStyle/>
          <a:p>
            <a:r>
              <a:rPr lang="en-US" sz="2000" b="1" dirty="0">
                <a:latin typeface="+mn-lt"/>
              </a:rPr>
              <a:t>Potential Temp </a:t>
            </a:r>
            <a:r>
              <a:rPr lang="en-US" sz="2000" dirty="0">
                <a:latin typeface="+mn-lt"/>
              </a:rPr>
              <a:t>= temperature that a parcel of air would obtain if brought adiabatically (no heat added or lost) to the surface</a:t>
            </a:r>
          </a:p>
        </p:txBody>
      </p:sp>
      <p:cxnSp>
        <p:nvCxnSpPr>
          <p:cNvPr id="16" name="Straight Connector 15">
            <a:extLst>
              <a:ext uri="{FF2B5EF4-FFF2-40B4-BE49-F238E27FC236}">
                <a16:creationId xmlns:a16="http://schemas.microsoft.com/office/drawing/2014/main" id="{15CA11F5-B64E-4763-BC75-214FACA4D28B}"/>
              </a:ext>
            </a:extLst>
          </p:cNvPr>
          <p:cNvCxnSpPr>
            <a:cxnSpLocks/>
          </p:cNvCxnSpPr>
          <p:nvPr/>
        </p:nvCxnSpPr>
        <p:spPr bwMode="auto">
          <a:xfrm>
            <a:off x="4800384" y="866711"/>
            <a:ext cx="32254" cy="3361646"/>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D300FA8-CF6F-49BC-A5AA-5C3AC7BD3FEF}"/>
              </a:ext>
            </a:extLst>
          </p:cNvPr>
          <p:cNvCxnSpPr>
            <a:cxnSpLocks/>
          </p:cNvCxnSpPr>
          <p:nvPr/>
        </p:nvCxnSpPr>
        <p:spPr bwMode="auto">
          <a:xfrm flipV="1">
            <a:off x="4897147" y="1839191"/>
            <a:ext cx="1888117" cy="2397539"/>
          </a:xfrm>
          <a:prstGeom prst="line">
            <a:avLst/>
          </a:prstGeom>
          <a:ln w="19050">
            <a:solidFill>
              <a:srgbClr val="0000FF"/>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A6D4890F-D029-4800-81A7-2526A4068720}"/>
              </a:ext>
            </a:extLst>
          </p:cNvPr>
          <p:cNvCxnSpPr>
            <a:cxnSpLocks/>
          </p:cNvCxnSpPr>
          <p:nvPr/>
        </p:nvCxnSpPr>
        <p:spPr bwMode="auto">
          <a:xfrm>
            <a:off x="3065318" y="1839191"/>
            <a:ext cx="1735066" cy="2386154"/>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22" name="TextBox 67">
            <a:extLst>
              <a:ext uri="{FF2B5EF4-FFF2-40B4-BE49-F238E27FC236}">
                <a16:creationId xmlns:a16="http://schemas.microsoft.com/office/drawing/2014/main" id="{763AC641-59FA-4651-84FE-2E270F678BD9}"/>
              </a:ext>
            </a:extLst>
          </p:cNvPr>
          <p:cNvSpPr txBox="1">
            <a:spLocks noChangeArrowheads="1"/>
          </p:cNvSpPr>
          <p:nvPr/>
        </p:nvSpPr>
        <p:spPr bwMode="auto">
          <a:xfrm>
            <a:off x="3614039" y="433238"/>
            <a:ext cx="23726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Adiabat</a:t>
            </a:r>
          </a:p>
        </p:txBody>
      </p:sp>
    </p:spTree>
    <p:extLst>
      <p:ext uri="{BB962C8B-B14F-4D97-AF65-F5344CB8AC3E}">
        <p14:creationId xmlns:p14="http://schemas.microsoft.com/office/powerpoint/2010/main" val="1271417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FCEB3-D873-4C8B-8E9C-A6E1F541B664}"/>
              </a:ext>
            </a:extLst>
          </p:cNvPr>
          <p:cNvSpPr>
            <a:spLocks noGrp="1"/>
          </p:cNvSpPr>
          <p:nvPr>
            <p:ph type="dt" sz="half" idx="10"/>
          </p:nvPr>
        </p:nvSpPr>
        <p:spPr/>
        <p:txBody>
          <a:bodyPr/>
          <a:lstStyle/>
          <a:p>
            <a:fld id="{8701B60B-467C-4864-9828-E87302241321}" type="datetime1">
              <a:rPr lang="en-US" smtClean="0"/>
              <a:t>2/24/2026</a:t>
            </a:fld>
            <a:endParaRPr lang="en-US"/>
          </a:p>
        </p:txBody>
      </p:sp>
      <p:sp>
        <p:nvSpPr>
          <p:cNvPr id="3" name="Slide Number Placeholder 2">
            <a:extLst>
              <a:ext uri="{FF2B5EF4-FFF2-40B4-BE49-F238E27FC236}">
                <a16:creationId xmlns:a16="http://schemas.microsoft.com/office/drawing/2014/main" id="{D66B9CD6-89E0-4540-934A-488D1BA6D4B0}"/>
              </a:ext>
            </a:extLst>
          </p:cNvPr>
          <p:cNvSpPr>
            <a:spLocks noGrp="1"/>
          </p:cNvSpPr>
          <p:nvPr>
            <p:ph type="sldNum" sz="quarter" idx="12"/>
          </p:nvPr>
        </p:nvSpPr>
        <p:spPr/>
        <p:txBody>
          <a:bodyPr/>
          <a:lstStyle/>
          <a:p>
            <a:fld id="{BB0344BE-21AD-45F5-9F69-439EC90C189B}" type="slidenum">
              <a:rPr lang="en-US" smtClean="0"/>
              <a:t>15</a:t>
            </a:fld>
            <a:endParaRPr lang="en-US"/>
          </a:p>
        </p:txBody>
      </p:sp>
      <p:grpSp>
        <p:nvGrpSpPr>
          <p:cNvPr id="14" name="Group 13">
            <a:extLst>
              <a:ext uri="{FF2B5EF4-FFF2-40B4-BE49-F238E27FC236}">
                <a16:creationId xmlns:a16="http://schemas.microsoft.com/office/drawing/2014/main" id="{4454EC37-5C0D-40C0-A5E3-4CDEF4271D35}"/>
              </a:ext>
            </a:extLst>
          </p:cNvPr>
          <p:cNvGrpSpPr/>
          <p:nvPr/>
        </p:nvGrpSpPr>
        <p:grpSpPr>
          <a:xfrm>
            <a:off x="1901536" y="866711"/>
            <a:ext cx="5299363" cy="4079362"/>
            <a:chOff x="1658501" y="1074529"/>
            <a:chExt cx="4804644" cy="3499323"/>
          </a:xfrm>
        </p:grpSpPr>
        <p:cxnSp>
          <p:nvCxnSpPr>
            <p:cNvPr id="4" name="Straight Arrow Connector 3">
              <a:extLst>
                <a:ext uri="{FF2B5EF4-FFF2-40B4-BE49-F238E27FC236}">
                  <a16:creationId xmlns:a16="http://schemas.microsoft.com/office/drawing/2014/main" id="{CF6D7740-58BE-4C5F-9923-7046EF9AAB82}"/>
                </a:ext>
              </a:extLst>
            </p:cNvPr>
            <p:cNvCxnSpPr>
              <a:cxnSpLocks/>
            </p:cNvCxnSpPr>
            <p:nvPr/>
          </p:nvCxnSpPr>
          <p:spPr bwMode="auto">
            <a:xfrm flipV="1">
              <a:off x="2312989" y="1074529"/>
              <a:ext cx="0" cy="2933269"/>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 name="TextBox 54">
              <a:extLst>
                <a:ext uri="{FF2B5EF4-FFF2-40B4-BE49-F238E27FC236}">
                  <a16:creationId xmlns:a16="http://schemas.microsoft.com/office/drawing/2014/main" id="{5CF5D89D-BA2C-4A9B-9819-8815CE848B9B}"/>
                </a:ext>
              </a:extLst>
            </p:cNvPr>
            <p:cNvSpPr txBox="1">
              <a:spLocks noChangeArrowheads="1"/>
            </p:cNvSpPr>
            <p:nvPr/>
          </p:nvSpPr>
          <p:spPr bwMode="auto">
            <a:xfrm rot="16200000">
              <a:off x="1369788" y="2288611"/>
              <a:ext cx="1039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Height</a:t>
              </a:r>
            </a:p>
          </p:txBody>
        </p:sp>
        <p:cxnSp>
          <p:nvCxnSpPr>
            <p:cNvPr id="6" name="Straight Arrow Connector 5">
              <a:extLst>
                <a:ext uri="{FF2B5EF4-FFF2-40B4-BE49-F238E27FC236}">
                  <a16:creationId xmlns:a16="http://schemas.microsoft.com/office/drawing/2014/main" id="{DAC88DCC-68F1-4001-A00D-34601F563D2A}"/>
                </a:ext>
              </a:extLst>
            </p:cNvPr>
            <p:cNvCxnSpPr>
              <a:cxnSpLocks/>
            </p:cNvCxnSpPr>
            <p:nvPr/>
          </p:nvCxnSpPr>
          <p:spPr bwMode="auto">
            <a:xfrm>
              <a:off x="2312989" y="4007798"/>
              <a:ext cx="4150156" cy="0"/>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DC5BF858-58E4-4D2E-A5D9-2BAB75A469C9}"/>
                </a:ext>
              </a:extLst>
            </p:cNvPr>
            <p:cNvSpPr txBox="1">
              <a:spLocks noChangeArrowheads="1"/>
            </p:cNvSpPr>
            <p:nvPr/>
          </p:nvSpPr>
          <p:spPr bwMode="auto">
            <a:xfrm>
              <a:off x="2806063" y="4112187"/>
              <a:ext cx="31640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Potential Temperature</a:t>
              </a:r>
            </a:p>
          </p:txBody>
        </p:sp>
      </p:grpSp>
      <p:sp>
        <p:nvSpPr>
          <p:cNvPr id="8" name="TextBox 66">
            <a:extLst>
              <a:ext uri="{FF2B5EF4-FFF2-40B4-BE49-F238E27FC236}">
                <a16:creationId xmlns:a16="http://schemas.microsoft.com/office/drawing/2014/main" id="{6B00EFA7-D231-4B21-B9D0-545BF6733747}"/>
              </a:ext>
            </a:extLst>
          </p:cNvPr>
          <p:cNvSpPr txBox="1">
            <a:spLocks noChangeArrowheads="1"/>
          </p:cNvSpPr>
          <p:nvPr/>
        </p:nvSpPr>
        <p:spPr bwMode="auto">
          <a:xfrm>
            <a:off x="4735329" y="1038113"/>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0000FF"/>
                </a:solidFill>
                <a:latin typeface="Times New Roman" panose="02020603050405020304" pitchFamily="18" charset="0"/>
                <a:cs typeface="Times New Roman" panose="02020603050405020304" pitchFamily="18" charset="0"/>
              </a:rPr>
              <a:t>Stable</a:t>
            </a:r>
          </a:p>
        </p:txBody>
      </p:sp>
      <p:sp>
        <p:nvSpPr>
          <p:cNvPr id="9" name="TextBox 67">
            <a:extLst>
              <a:ext uri="{FF2B5EF4-FFF2-40B4-BE49-F238E27FC236}">
                <a16:creationId xmlns:a16="http://schemas.microsoft.com/office/drawing/2014/main" id="{5ABE3FED-82DC-46EC-835E-23A49F6C52D2}"/>
              </a:ext>
            </a:extLst>
          </p:cNvPr>
          <p:cNvSpPr txBox="1">
            <a:spLocks noChangeArrowheads="1"/>
          </p:cNvSpPr>
          <p:nvPr/>
        </p:nvSpPr>
        <p:spPr bwMode="auto">
          <a:xfrm>
            <a:off x="2307738" y="1063160"/>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FF0000"/>
                </a:solidFill>
                <a:latin typeface="Times New Roman" panose="02020603050405020304" pitchFamily="18" charset="0"/>
                <a:cs typeface="Times New Roman" panose="02020603050405020304" pitchFamily="18" charset="0"/>
              </a:rPr>
              <a:t>Unstable</a:t>
            </a:r>
          </a:p>
        </p:txBody>
      </p:sp>
      <p:sp>
        <p:nvSpPr>
          <p:cNvPr id="15" name="TextBox 14">
            <a:extLst>
              <a:ext uri="{FF2B5EF4-FFF2-40B4-BE49-F238E27FC236}">
                <a16:creationId xmlns:a16="http://schemas.microsoft.com/office/drawing/2014/main" id="{97596134-41E6-469B-A94A-1590EE940E21}"/>
              </a:ext>
            </a:extLst>
          </p:cNvPr>
          <p:cNvSpPr txBox="1"/>
          <p:nvPr/>
        </p:nvSpPr>
        <p:spPr>
          <a:xfrm>
            <a:off x="1628448" y="5218364"/>
            <a:ext cx="6767407" cy="707886"/>
          </a:xfrm>
          <a:prstGeom prst="rect">
            <a:avLst/>
          </a:prstGeom>
          <a:noFill/>
        </p:spPr>
        <p:txBody>
          <a:bodyPr wrap="square" rtlCol="0">
            <a:spAutoFit/>
          </a:bodyPr>
          <a:lstStyle/>
          <a:p>
            <a:r>
              <a:rPr lang="en-US" sz="2000" b="1" dirty="0">
                <a:latin typeface="+mn-lt"/>
              </a:rPr>
              <a:t>Potential Temp </a:t>
            </a:r>
            <a:r>
              <a:rPr lang="en-US" sz="2000" dirty="0">
                <a:latin typeface="+mn-lt"/>
              </a:rPr>
              <a:t>= temperature that a parcel of air would obtain if brought adiabatically (no heat added or lost) to the surface</a:t>
            </a:r>
          </a:p>
        </p:txBody>
      </p:sp>
      <p:cxnSp>
        <p:nvCxnSpPr>
          <p:cNvPr id="16" name="Straight Connector 15">
            <a:extLst>
              <a:ext uri="{FF2B5EF4-FFF2-40B4-BE49-F238E27FC236}">
                <a16:creationId xmlns:a16="http://schemas.microsoft.com/office/drawing/2014/main" id="{15CA11F5-B64E-4763-BC75-214FACA4D28B}"/>
              </a:ext>
            </a:extLst>
          </p:cNvPr>
          <p:cNvCxnSpPr>
            <a:cxnSpLocks/>
          </p:cNvCxnSpPr>
          <p:nvPr/>
        </p:nvCxnSpPr>
        <p:spPr bwMode="auto">
          <a:xfrm>
            <a:off x="4800384" y="866711"/>
            <a:ext cx="32254" cy="3361646"/>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D300FA8-CF6F-49BC-A5AA-5C3AC7BD3FEF}"/>
              </a:ext>
            </a:extLst>
          </p:cNvPr>
          <p:cNvCxnSpPr>
            <a:cxnSpLocks/>
          </p:cNvCxnSpPr>
          <p:nvPr/>
        </p:nvCxnSpPr>
        <p:spPr bwMode="auto">
          <a:xfrm flipV="1">
            <a:off x="4897147" y="1839191"/>
            <a:ext cx="1888117" cy="2397539"/>
          </a:xfrm>
          <a:prstGeom prst="line">
            <a:avLst/>
          </a:prstGeom>
          <a:ln w="19050">
            <a:solidFill>
              <a:srgbClr val="0000FF"/>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A6D4890F-D029-4800-81A7-2526A4068720}"/>
              </a:ext>
            </a:extLst>
          </p:cNvPr>
          <p:cNvCxnSpPr>
            <a:cxnSpLocks/>
          </p:cNvCxnSpPr>
          <p:nvPr/>
        </p:nvCxnSpPr>
        <p:spPr bwMode="auto">
          <a:xfrm>
            <a:off x="3065318" y="1839191"/>
            <a:ext cx="1735066" cy="2386154"/>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22" name="TextBox 67">
            <a:extLst>
              <a:ext uri="{FF2B5EF4-FFF2-40B4-BE49-F238E27FC236}">
                <a16:creationId xmlns:a16="http://schemas.microsoft.com/office/drawing/2014/main" id="{763AC641-59FA-4651-84FE-2E270F678BD9}"/>
              </a:ext>
            </a:extLst>
          </p:cNvPr>
          <p:cNvSpPr txBox="1">
            <a:spLocks noChangeArrowheads="1"/>
          </p:cNvSpPr>
          <p:nvPr/>
        </p:nvSpPr>
        <p:spPr bwMode="auto">
          <a:xfrm>
            <a:off x="3614039" y="433238"/>
            <a:ext cx="23726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Adiabat</a:t>
            </a:r>
          </a:p>
        </p:txBody>
      </p:sp>
      <p:sp>
        <p:nvSpPr>
          <p:cNvPr id="58" name="Oval 57">
            <a:extLst>
              <a:ext uri="{FF2B5EF4-FFF2-40B4-BE49-F238E27FC236}">
                <a16:creationId xmlns:a16="http://schemas.microsoft.com/office/drawing/2014/main" id="{E2C30F0C-4054-4AB0-8F74-D22A2BA0F9EC}"/>
              </a:ext>
            </a:extLst>
          </p:cNvPr>
          <p:cNvSpPr/>
          <p:nvPr/>
        </p:nvSpPr>
        <p:spPr bwMode="auto">
          <a:xfrm>
            <a:off x="6037538" y="2547534"/>
            <a:ext cx="211137" cy="209550"/>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4083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FCEB3-D873-4C8B-8E9C-A6E1F541B664}"/>
              </a:ext>
            </a:extLst>
          </p:cNvPr>
          <p:cNvSpPr>
            <a:spLocks noGrp="1"/>
          </p:cNvSpPr>
          <p:nvPr>
            <p:ph type="dt" sz="half" idx="10"/>
          </p:nvPr>
        </p:nvSpPr>
        <p:spPr/>
        <p:txBody>
          <a:bodyPr/>
          <a:lstStyle/>
          <a:p>
            <a:fld id="{8701B60B-467C-4864-9828-E87302241321}" type="datetime1">
              <a:rPr lang="en-US" smtClean="0"/>
              <a:t>2/24/2026</a:t>
            </a:fld>
            <a:endParaRPr lang="en-US"/>
          </a:p>
        </p:txBody>
      </p:sp>
      <p:sp>
        <p:nvSpPr>
          <p:cNvPr id="3" name="Slide Number Placeholder 2">
            <a:extLst>
              <a:ext uri="{FF2B5EF4-FFF2-40B4-BE49-F238E27FC236}">
                <a16:creationId xmlns:a16="http://schemas.microsoft.com/office/drawing/2014/main" id="{D66B9CD6-89E0-4540-934A-488D1BA6D4B0}"/>
              </a:ext>
            </a:extLst>
          </p:cNvPr>
          <p:cNvSpPr>
            <a:spLocks noGrp="1"/>
          </p:cNvSpPr>
          <p:nvPr>
            <p:ph type="sldNum" sz="quarter" idx="12"/>
          </p:nvPr>
        </p:nvSpPr>
        <p:spPr/>
        <p:txBody>
          <a:bodyPr/>
          <a:lstStyle/>
          <a:p>
            <a:fld id="{BB0344BE-21AD-45F5-9F69-439EC90C189B}" type="slidenum">
              <a:rPr lang="en-US" smtClean="0"/>
              <a:t>16</a:t>
            </a:fld>
            <a:endParaRPr lang="en-US"/>
          </a:p>
        </p:txBody>
      </p:sp>
      <p:grpSp>
        <p:nvGrpSpPr>
          <p:cNvPr id="14" name="Group 13">
            <a:extLst>
              <a:ext uri="{FF2B5EF4-FFF2-40B4-BE49-F238E27FC236}">
                <a16:creationId xmlns:a16="http://schemas.microsoft.com/office/drawing/2014/main" id="{4454EC37-5C0D-40C0-A5E3-4CDEF4271D35}"/>
              </a:ext>
            </a:extLst>
          </p:cNvPr>
          <p:cNvGrpSpPr/>
          <p:nvPr/>
        </p:nvGrpSpPr>
        <p:grpSpPr>
          <a:xfrm>
            <a:off x="1901536" y="866711"/>
            <a:ext cx="5299363" cy="4079362"/>
            <a:chOff x="1658501" y="1074529"/>
            <a:chExt cx="4804644" cy="3499323"/>
          </a:xfrm>
        </p:grpSpPr>
        <p:cxnSp>
          <p:nvCxnSpPr>
            <p:cNvPr id="4" name="Straight Arrow Connector 3">
              <a:extLst>
                <a:ext uri="{FF2B5EF4-FFF2-40B4-BE49-F238E27FC236}">
                  <a16:creationId xmlns:a16="http://schemas.microsoft.com/office/drawing/2014/main" id="{CF6D7740-58BE-4C5F-9923-7046EF9AAB82}"/>
                </a:ext>
              </a:extLst>
            </p:cNvPr>
            <p:cNvCxnSpPr>
              <a:cxnSpLocks/>
            </p:cNvCxnSpPr>
            <p:nvPr/>
          </p:nvCxnSpPr>
          <p:spPr bwMode="auto">
            <a:xfrm flipV="1">
              <a:off x="2312989" y="1074529"/>
              <a:ext cx="0" cy="2933269"/>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 name="TextBox 54">
              <a:extLst>
                <a:ext uri="{FF2B5EF4-FFF2-40B4-BE49-F238E27FC236}">
                  <a16:creationId xmlns:a16="http://schemas.microsoft.com/office/drawing/2014/main" id="{5CF5D89D-BA2C-4A9B-9819-8815CE848B9B}"/>
                </a:ext>
              </a:extLst>
            </p:cNvPr>
            <p:cNvSpPr txBox="1">
              <a:spLocks noChangeArrowheads="1"/>
            </p:cNvSpPr>
            <p:nvPr/>
          </p:nvSpPr>
          <p:spPr bwMode="auto">
            <a:xfrm rot="16200000">
              <a:off x="1369788" y="2288611"/>
              <a:ext cx="1039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Height</a:t>
              </a:r>
            </a:p>
          </p:txBody>
        </p:sp>
        <p:cxnSp>
          <p:nvCxnSpPr>
            <p:cNvPr id="6" name="Straight Arrow Connector 5">
              <a:extLst>
                <a:ext uri="{FF2B5EF4-FFF2-40B4-BE49-F238E27FC236}">
                  <a16:creationId xmlns:a16="http://schemas.microsoft.com/office/drawing/2014/main" id="{DAC88DCC-68F1-4001-A00D-34601F563D2A}"/>
                </a:ext>
              </a:extLst>
            </p:cNvPr>
            <p:cNvCxnSpPr>
              <a:cxnSpLocks/>
            </p:cNvCxnSpPr>
            <p:nvPr/>
          </p:nvCxnSpPr>
          <p:spPr bwMode="auto">
            <a:xfrm>
              <a:off x="2312989" y="4007798"/>
              <a:ext cx="4150156" cy="0"/>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DC5BF858-58E4-4D2E-A5D9-2BAB75A469C9}"/>
                </a:ext>
              </a:extLst>
            </p:cNvPr>
            <p:cNvSpPr txBox="1">
              <a:spLocks noChangeArrowheads="1"/>
            </p:cNvSpPr>
            <p:nvPr/>
          </p:nvSpPr>
          <p:spPr bwMode="auto">
            <a:xfrm>
              <a:off x="2806063" y="4112187"/>
              <a:ext cx="31640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Potential Temperature</a:t>
              </a:r>
            </a:p>
          </p:txBody>
        </p:sp>
      </p:grpSp>
      <p:sp>
        <p:nvSpPr>
          <p:cNvPr id="8" name="TextBox 66">
            <a:extLst>
              <a:ext uri="{FF2B5EF4-FFF2-40B4-BE49-F238E27FC236}">
                <a16:creationId xmlns:a16="http://schemas.microsoft.com/office/drawing/2014/main" id="{6B00EFA7-D231-4B21-B9D0-545BF6733747}"/>
              </a:ext>
            </a:extLst>
          </p:cNvPr>
          <p:cNvSpPr txBox="1">
            <a:spLocks noChangeArrowheads="1"/>
          </p:cNvSpPr>
          <p:nvPr/>
        </p:nvSpPr>
        <p:spPr bwMode="auto">
          <a:xfrm>
            <a:off x="4735329" y="1038113"/>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0000FF"/>
                </a:solidFill>
                <a:latin typeface="Times New Roman" panose="02020603050405020304" pitchFamily="18" charset="0"/>
                <a:cs typeface="Times New Roman" panose="02020603050405020304" pitchFamily="18" charset="0"/>
              </a:rPr>
              <a:t>Stable</a:t>
            </a:r>
          </a:p>
        </p:txBody>
      </p:sp>
      <p:sp>
        <p:nvSpPr>
          <p:cNvPr id="9" name="TextBox 67">
            <a:extLst>
              <a:ext uri="{FF2B5EF4-FFF2-40B4-BE49-F238E27FC236}">
                <a16:creationId xmlns:a16="http://schemas.microsoft.com/office/drawing/2014/main" id="{5ABE3FED-82DC-46EC-835E-23A49F6C52D2}"/>
              </a:ext>
            </a:extLst>
          </p:cNvPr>
          <p:cNvSpPr txBox="1">
            <a:spLocks noChangeArrowheads="1"/>
          </p:cNvSpPr>
          <p:nvPr/>
        </p:nvSpPr>
        <p:spPr bwMode="auto">
          <a:xfrm>
            <a:off x="2307738" y="1063160"/>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FF0000"/>
                </a:solidFill>
                <a:latin typeface="Times New Roman" panose="02020603050405020304" pitchFamily="18" charset="0"/>
                <a:cs typeface="Times New Roman" panose="02020603050405020304" pitchFamily="18" charset="0"/>
              </a:rPr>
              <a:t>Unstable</a:t>
            </a:r>
          </a:p>
        </p:txBody>
      </p:sp>
      <p:sp>
        <p:nvSpPr>
          <p:cNvPr id="15" name="TextBox 14">
            <a:extLst>
              <a:ext uri="{FF2B5EF4-FFF2-40B4-BE49-F238E27FC236}">
                <a16:creationId xmlns:a16="http://schemas.microsoft.com/office/drawing/2014/main" id="{97596134-41E6-469B-A94A-1590EE940E21}"/>
              </a:ext>
            </a:extLst>
          </p:cNvPr>
          <p:cNvSpPr txBox="1"/>
          <p:nvPr/>
        </p:nvSpPr>
        <p:spPr>
          <a:xfrm>
            <a:off x="1628448" y="5218364"/>
            <a:ext cx="6767407" cy="707886"/>
          </a:xfrm>
          <a:prstGeom prst="rect">
            <a:avLst/>
          </a:prstGeom>
          <a:noFill/>
        </p:spPr>
        <p:txBody>
          <a:bodyPr wrap="square" rtlCol="0">
            <a:spAutoFit/>
          </a:bodyPr>
          <a:lstStyle/>
          <a:p>
            <a:r>
              <a:rPr lang="en-US" sz="2000" b="1" dirty="0">
                <a:latin typeface="+mn-lt"/>
              </a:rPr>
              <a:t>Potential Temp </a:t>
            </a:r>
            <a:r>
              <a:rPr lang="en-US" sz="2000" dirty="0">
                <a:latin typeface="+mn-lt"/>
              </a:rPr>
              <a:t>= temperature that a parcel of air would obtain if brought adiabatically (no heat added or lost) to the surface</a:t>
            </a:r>
          </a:p>
        </p:txBody>
      </p:sp>
      <p:cxnSp>
        <p:nvCxnSpPr>
          <p:cNvPr id="16" name="Straight Connector 15">
            <a:extLst>
              <a:ext uri="{FF2B5EF4-FFF2-40B4-BE49-F238E27FC236}">
                <a16:creationId xmlns:a16="http://schemas.microsoft.com/office/drawing/2014/main" id="{15CA11F5-B64E-4763-BC75-214FACA4D28B}"/>
              </a:ext>
            </a:extLst>
          </p:cNvPr>
          <p:cNvCxnSpPr>
            <a:cxnSpLocks/>
          </p:cNvCxnSpPr>
          <p:nvPr/>
        </p:nvCxnSpPr>
        <p:spPr bwMode="auto">
          <a:xfrm>
            <a:off x="4800384" y="866711"/>
            <a:ext cx="32254" cy="3361646"/>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D300FA8-CF6F-49BC-A5AA-5C3AC7BD3FEF}"/>
              </a:ext>
            </a:extLst>
          </p:cNvPr>
          <p:cNvCxnSpPr>
            <a:cxnSpLocks/>
          </p:cNvCxnSpPr>
          <p:nvPr/>
        </p:nvCxnSpPr>
        <p:spPr bwMode="auto">
          <a:xfrm flipV="1">
            <a:off x="4897147" y="1839191"/>
            <a:ext cx="1888117" cy="2397539"/>
          </a:xfrm>
          <a:prstGeom prst="line">
            <a:avLst/>
          </a:prstGeom>
          <a:ln w="19050">
            <a:solidFill>
              <a:srgbClr val="0000FF"/>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A6D4890F-D029-4800-81A7-2526A4068720}"/>
              </a:ext>
            </a:extLst>
          </p:cNvPr>
          <p:cNvCxnSpPr>
            <a:cxnSpLocks/>
          </p:cNvCxnSpPr>
          <p:nvPr/>
        </p:nvCxnSpPr>
        <p:spPr bwMode="auto">
          <a:xfrm>
            <a:off x="3065318" y="1839191"/>
            <a:ext cx="1735066" cy="2386154"/>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sp>
        <p:nvSpPr>
          <p:cNvPr id="22" name="TextBox 67">
            <a:extLst>
              <a:ext uri="{FF2B5EF4-FFF2-40B4-BE49-F238E27FC236}">
                <a16:creationId xmlns:a16="http://schemas.microsoft.com/office/drawing/2014/main" id="{763AC641-59FA-4651-84FE-2E270F678BD9}"/>
              </a:ext>
            </a:extLst>
          </p:cNvPr>
          <p:cNvSpPr txBox="1">
            <a:spLocks noChangeArrowheads="1"/>
          </p:cNvSpPr>
          <p:nvPr/>
        </p:nvSpPr>
        <p:spPr bwMode="auto">
          <a:xfrm>
            <a:off x="3646293" y="424773"/>
            <a:ext cx="23726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Adiabat</a:t>
            </a:r>
          </a:p>
        </p:txBody>
      </p:sp>
      <p:grpSp>
        <p:nvGrpSpPr>
          <p:cNvPr id="29" name="Group 28">
            <a:extLst>
              <a:ext uri="{FF2B5EF4-FFF2-40B4-BE49-F238E27FC236}">
                <a16:creationId xmlns:a16="http://schemas.microsoft.com/office/drawing/2014/main" id="{4FD52C4C-6CF0-418C-8A37-FA477712D43E}"/>
              </a:ext>
            </a:extLst>
          </p:cNvPr>
          <p:cNvGrpSpPr/>
          <p:nvPr/>
        </p:nvGrpSpPr>
        <p:grpSpPr>
          <a:xfrm>
            <a:off x="6057888" y="2663312"/>
            <a:ext cx="211136" cy="690707"/>
            <a:chOff x="7082342" y="2723725"/>
            <a:chExt cx="211136" cy="690707"/>
          </a:xfrm>
        </p:grpSpPr>
        <p:cxnSp>
          <p:nvCxnSpPr>
            <p:cNvPr id="25" name="Straight Connector 24">
              <a:extLst>
                <a:ext uri="{FF2B5EF4-FFF2-40B4-BE49-F238E27FC236}">
                  <a16:creationId xmlns:a16="http://schemas.microsoft.com/office/drawing/2014/main" id="{45D77633-C99E-4D3A-8F9A-9021C45B52C5}"/>
                </a:ext>
              </a:extLst>
            </p:cNvPr>
            <p:cNvCxnSpPr>
              <a:cxnSpLocks/>
            </p:cNvCxnSpPr>
            <p:nvPr/>
          </p:nvCxnSpPr>
          <p:spPr bwMode="auto">
            <a:xfrm>
              <a:off x="7187910" y="2723725"/>
              <a:ext cx="0" cy="528098"/>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80FD0A95-D69D-4061-91CD-8529E607677B}"/>
                </a:ext>
              </a:extLst>
            </p:cNvPr>
            <p:cNvSpPr/>
            <p:nvPr/>
          </p:nvSpPr>
          <p:spPr bwMode="auto">
            <a:xfrm>
              <a:off x="7082342" y="3204882"/>
              <a:ext cx="211136" cy="209550"/>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28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765877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FCEB3-D873-4C8B-8E9C-A6E1F541B664}"/>
              </a:ext>
            </a:extLst>
          </p:cNvPr>
          <p:cNvSpPr>
            <a:spLocks noGrp="1"/>
          </p:cNvSpPr>
          <p:nvPr>
            <p:ph type="dt" sz="half" idx="10"/>
          </p:nvPr>
        </p:nvSpPr>
        <p:spPr/>
        <p:txBody>
          <a:bodyPr/>
          <a:lstStyle/>
          <a:p>
            <a:fld id="{8701B60B-467C-4864-9828-E87302241321}" type="datetime1">
              <a:rPr lang="en-US" smtClean="0"/>
              <a:t>2/24/2026</a:t>
            </a:fld>
            <a:endParaRPr lang="en-US"/>
          </a:p>
        </p:txBody>
      </p:sp>
      <p:sp>
        <p:nvSpPr>
          <p:cNvPr id="3" name="Slide Number Placeholder 2">
            <a:extLst>
              <a:ext uri="{FF2B5EF4-FFF2-40B4-BE49-F238E27FC236}">
                <a16:creationId xmlns:a16="http://schemas.microsoft.com/office/drawing/2014/main" id="{D66B9CD6-89E0-4540-934A-488D1BA6D4B0}"/>
              </a:ext>
            </a:extLst>
          </p:cNvPr>
          <p:cNvSpPr>
            <a:spLocks noGrp="1"/>
          </p:cNvSpPr>
          <p:nvPr>
            <p:ph type="sldNum" sz="quarter" idx="12"/>
          </p:nvPr>
        </p:nvSpPr>
        <p:spPr/>
        <p:txBody>
          <a:bodyPr/>
          <a:lstStyle/>
          <a:p>
            <a:fld id="{BB0344BE-21AD-45F5-9F69-439EC90C189B}" type="slidenum">
              <a:rPr lang="en-US" smtClean="0"/>
              <a:t>17</a:t>
            </a:fld>
            <a:endParaRPr lang="en-US"/>
          </a:p>
        </p:txBody>
      </p:sp>
      <p:grpSp>
        <p:nvGrpSpPr>
          <p:cNvPr id="14" name="Group 13">
            <a:extLst>
              <a:ext uri="{FF2B5EF4-FFF2-40B4-BE49-F238E27FC236}">
                <a16:creationId xmlns:a16="http://schemas.microsoft.com/office/drawing/2014/main" id="{4454EC37-5C0D-40C0-A5E3-4CDEF4271D35}"/>
              </a:ext>
            </a:extLst>
          </p:cNvPr>
          <p:cNvGrpSpPr/>
          <p:nvPr/>
        </p:nvGrpSpPr>
        <p:grpSpPr>
          <a:xfrm>
            <a:off x="1901536" y="866711"/>
            <a:ext cx="5299363" cy="4079362"/>
            <a:chOff x="1658501" y="1074529"/>
            <a:chExt cx="4804644" cy="3499323"/>
          </a:xfrm>
        </p:grpSpPr>
        <p:cxnSp>
          <p:nvCxnSpPr>
            <p:cNvPr id="4" name="Straight Arrow Connector 3">
              <a:extLst>
                <a:ext uri="{FF2B5EF4-FFF2-40B4-BE49-F238E27FC236}">
                  <a16:creationId xmlns:a16="http://schemas.microsoft.com/office/drawing/2014/main" id="{CF6D7740-58BE-4C5F-9923-7046EF9AAB82}"/>
                </a:ext>
              </a:extLst>
            </p:cNvPr>
            <p:cNvCxnSpPr>
              <a:cxnSpLocks/>
            </p:cNvCxnSpPr>
            <p:nvPr/>
          </p:nvCxnSpPr>
          <p:spPr bwMode="auto">
            <a:xfrm flipV="1">
              <a:off x="2312989" y="1074529"/>
              <a:ext cx="0" cy="2933269"/>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 name="TextBox 54">
              <a:extLst>
                <a:ext uri="{FF2B5EF4-FFF2-40B4-BE49-F238E27FC236}">
                  <a16:creationId xmlns:a16="http://schemas.microsoft.com/office/drawing/2014/main" id="{5CF5D89D-BA2C-4A9B-9819-8815CE848B9B}"/>
                </a:ext>
              </a:extLst>
            </p:cNvPr>
            <p:cNvSpPr txBox="1">
              <a:spLocks noChangeArrowheads="1"/>
            </p:cNvSpPr>
            <p:nvPr/>
          </p:nvSpPr>
          <p:spPr bwMode="auto">
            <a:xfrm rot="16200000">
              <a:off x="1369788" y="2288611"/>
              <a:ext cx="1039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Height</a:t>
              </a:r>
            </a:p>
          </p:txBody>
        </p:sp>
        <p:cxnSp>
          <p:nvCxnSpPr>
            <p:cNvPr id="6" name="Straight Arrow Connector 5">
              <a:extLst>
                <a:ext uri="{FF2B5EF4-FFF2-40B4-BE49-F238E27FC236}">
                  <a16:creationId xmlns:a16="http://schemas.microsoft.com/office/drawing/2014/main" id="{DAC88DCC-68F1-4001-A00D-34601F563D2A}"/>
                </a:ext>
              </a:extLst>
            </p:cNvPr>
            <p:cNvCxnSpPr>
              <a:cxnSpLocks/>
            </p:cNvCxnSpPr>
            <p:nvPr/>
          </p:nvCxnSpPr>
          <p:spPr bwMode="auto">
            <a:xfrm>
              <a:off x="2312989" y="4007798"/>
              <a:ext cx="4150156" cy="0"/>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DC5BF858-58E4-4D2E-A5D9-2BAB75A469C9}"/>
                </a:ext>
              </a:extLst>
            </p:cNvPr>
            <p:cNvSpPr txBox="1">
              <a:spLocks noChangeArrowheads="1"/>
            </p:cNvSpPr>
            <p:nvPr/>
          </p:nvSpPr>
          <p:spPr bwMode="auto">
            <a:xfrm>
              <a:off x="2806063" y="4112187"/>
              <a:ext cx="31640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Potential Temperature</a:t>
              </a:r>
            </a:p>
          </p:txBody>
        </p:sp>
      </p:grpSp>
      <p:sp>
        <p:nvSpPr>
          <p:cNvPr id="8" name="TextBox 66">
            <a:extLst>
              <a:ext uri="{FF2B5EF4-FFF2-40B4-BE49-F238E27FC236}">
                <a16:creationId xmlns:a16="http://schemas.microsoft.com/office/drawing/2014/main" id="{6B00EFA7-D231-4B21-B9D0-545BF6733747}"/>
              </a:ext>
            </a:extLst>
          </p:cNvPr>
          <p:cNvSpPr txBox="1">
            <a:spLocks noChangeArrowheads="1"/>
          </p:cNvSpPr>
          <p:nvPr/>
        </p:nvSpPr>
        <p:spPr bwMode="auto">
          <a:xfrm>
            <a:off x="4735329" y="1038113"/>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0000FF"/>
                </a:solidFill>
                <a:latin typeface="Times New Roman" panose="02020603050405020304" pitchFamily="18" charset="0"/>
                <a:cs typeface="Times New Roman" panose="02020603050405020304" pitchFamily="18" charset="0"/>
              </a:rPr>
              <a:t>Stable</a:t>
            </a:r>
          </a:p>
        </p:txBody>
      </p:sp>
      <p:sp>
        <p:nvSpPr>
          <p:cNvPr id="9" name="TextBox 67">
            <a:extLst>
              <a:ext uri="{FF2B5EF4-FFF2-40B4-BE49-F238E27FC236}">
                <a16:creationId xmlns:a16="http://schemas.microsoft.com/office/drawing/2014/main" id="{5ABE3FED-82DC-46EC-835E-23A49F6C52D2}"/>
              </a:ext>
            </a:extLst>
          </p:cNvPr>
          <p:cNvSpPr txBox="1">
            <a:spLocks noChangeArrowheads="1"/>
          </p:cNvSpPr>
          <p:nvPr/>
        </p:nvSpPr>
        <p:spPr bwMode="auto">
          <a:xfrm>
            <a:off x="2307738" y="1063160"/>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FF0000"/>
                </a:solidFill>
                <a:latin typeface="Times New Roman" panose="02020603050405020304" pitchFamily="18" charset="0"/>
                <a:cs typeface="Times New Roman" panose="02020603050405020304" pitchFamily="18" charset="0"/>
              </a:rPr>
              <a:t>Unstable</a:t>
            </a:r>
          </a:p>
        </p:txBody>
      </p:sp>
      <p:sp>
        <p:nvSpPr>
          <p:cNvPr id="15" name="TextBox 14">
            <a:extLst>
              <a:ext uri="{FF2B5EF4-FFF2-40B4-BE49-F238E27FC236}">
                <a16:creationId xmlns:a16="http://schemas.microsoft.com/office/drawing/2014/main" id="{97596134-41E6-469B-A94A-1590EE940E21}"/>
              </a:ext>
            </a:extLst>
          </p:cNvPr>
          <p:cNvSpPr txBox="1"/>
          <p:nvPr/>
        </p:nvSpPr>
        <p:spPr>
          <a:xfrm>
            <a:off x="1628448" y="5218364"/>
            <a:ext cx="6767407" cy="707886"/>
          </a:xfrm>
          <a:prstGeom prst="rect">
            <a:avLst/>
          </a:prstGeom>
          <a:noFill/>
        </p:spPr>
        <p:txBody>
          <a:bodyPr wrap="square" rtlCol="0">
            <a:spAutoFit/>
          </a:bodyPr>
          <a:lstStyle/>
          <a:p>
            <a:r>
              <a:rPr lang="en-US" sz="2000" b="1" dirty="0">
                <a:latin typeface="+mn-lt"/>
              </a:rPr>
              <a:t>Potential Temp </a:t>
            </a:r>
            <a:r>
              <a:rPr lang="en-US" sz="2000" dirty="0">
                <a:latin typeface="+mn-lt"/>
              </a:rPr>
              <a:t>= temperature that a parcel of air would obtain if brought adiabatically (no heat added or lost) to the surface</a:t>
            </a:r>
          </a:p>
        </p:txBody>
      </p:sp>
      <p:cxnSp>
        <p:nvCxnSpPr>
          <p:cNvPr id="16" name="Straight Connector 15">
            <a:extLst>
              <a:ext uri="{FF2B5EF4-FFF2-40B4-BE49-F238E27FC236}">
                <a16:creationId xmlns:a16="http://schemas.microsoft.com/office/drawing/2014/main" id="{15CA11F5-B64E-4763-BC75-214FACA4D28B}"/>
              </a:ext>
            </a:extLst>
          </p:cNvPr>
          <p:cNvCxnSpPr>
            <a:cxnSpLocks/>
          </p:cNvCxnSpPr>
          <p:nvPr/>
        </p:nvCxnSpPr>
        <p:spPr bwMode="auto">
          <a:xfrm>
            <a:off x="4800384" y="866711"/>
            <a:ext cx="32254" cy="3361646"/>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D300FA8-CF6F-49BC-A5AA-5C3AC7BD3FEF}"/>
              </a:ext>
            </a:extLst>
          </p:cNvPr>
          <p:cNvCxnSpPr>
            <a:cxnSpLocks/>
          </p:cNvCxnSpPr>
          <p:nvPr/>
        </p:nvCxnSpPr>
        <p:spPr bwMode="auto">
          <a:xfrm flipV="1">
            <a:off x="4897147" y="1839191"/>
            <a:ext cx="1888117" cy="2397539"/>
          </a:xfrm>
          <a:prstGeom prst="line">
            <a:avLst/>
          </a:prstGeom>
          <a:ln w="19050">
            <a:solidFill>
              <a:srgbClr val="0000FF"/>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A6D4890F-D029-4800-81A7-2526A4068720}"/>
              </a:ext>
            </a:extLst>
          </p:cNvPr>
          <p:cNvCxnSpPr>
            <a:cxnSpLocks/>
          </p:cNvCxnSpPr>
          <p:nvPr/>
        </p:nvCxnSpPr>
        <p:spPr bwMode="auto">
          <a:xfrm>
            <a:off x="3065318" y="1839191"/>
            <a:ext cx="1735066" cy="2386154"/>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29" name="Group 28">
            <a:extLst>
              <a:ext uri="{FF2B5EF4-FFF2-40B4-BE49-F238E27FC236}">
                <a16:creationId xmlns:a16="http://schemas.microsoft.com/office/drawing/2014/main" id="{4FD52C4C-6CF0-418C-8A37-FA477712D43E}"/>
              </a:ext>
            </a:extLst>
          </p:cNvPr>
          <p:cNvGrpSpPr/>
          <p:nvPr/>
        </p:nvGrpSpPr>
        <p:grpSpPr>
          <a:xfrm>
            <a:off x="6057888" y="2663312"/>
            <a:ext cx="211136" cy="690707"/>
            <a:chOff x="7082342" y="2723725"/>
            <a:chExt cx="211136" cy="690707"/>
          </a:xfrm>
        </p:grpSpPr>
        <p:cxnSp>
          <p:nvCxnSpPr>
            <p:cNvPr id="25" name="Straight Connector 24">
              <a:extLst>
                <a:ext uri="{FF2B5EF4-FFF2-40B4-BE49-F238E27FC236}">
                  <a16:creationId xmlns:a16="http://schemas.microsoft.com/office/drawing/2014/main" id="{45D77633-C99E-4D3A-8F9A-9021C45B52C5}"/>
                </a:ext>
              </a:extLst>
            </p:cNvPr>
            <p:cNvCxnSpPr>
              <a:cxnSpLocks/>
            </p:cNvCxnSpPr>
            <p:nvPr/>
          </p:nvCxnSpPr>
          <p:spPr bwMode="auto">
            <a:xfrm>
              <a:off x="7187910" y="2723725"/>
              <a:ext cx="0" cy="528098"/>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80FD0A95-D69D-4061-91CD-8529E607677B}"/>
                </a:ext>
              </a:extLst>
            </p:cNvPr>
            <p:cNvSpPr/>
            <p:nvPr/>
          </p:nvSpPr>
          <p:spPr bwMode="auto">
            <a:xfrm>
              <a:off x="7082342" y="3204882"/>
              <a:ext cx="211136" cy="209550"/>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2800" dirty="0">
                <a:latin typeface="Times New Roman" panose="02020603050405020304" pitchFamily="18" charset="0"/>
                <a:cs typeface="Times New Roman" panose="02020603050405020304" pitchFamily="18" charset="0"/>
              </a:endParaRPr>
            </a:p>
          </p:txBody>
        </p:sp>
      </p:grpSp>
      <p:cxnSp>
        <p:nvCxnSpPr>
          <p:cNvPr id="34" name="Straight Arrow Connector 33">
            <a:extLst>
              <a:ext uri="{FF2B5EF4-FFF2-40B4-BE49-F238E27FC236}">
                <a16:creationId xmlns:a16="http://schemas.microsoft.com/office/drawing/2014/main" id="{36A5C916-DF8A-4283-863E-55AF0FB8066D}"/>
              </a:ext>
            </a:extLst>
          </p:cNvPr>
          <p:cNvCxnSpPr>
            <a:cxnSpLocks/>
          </p:cNvCxnSpPr>
          <p:nvPr/>
        </p:nvCxnSpPr>
        <p:spPr>
          <a:xfrm flipV="1">
            <a:off x="6438333" y="3050985"/>
            <a:ext cx="0" cy="33141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6" name="TextBox 67">
            <a:extLst>
              <a:ext uri="{FF2B5EF4-FFF2-40B4-BE49-F238E27FC236}">
                <a16:creationId xmlns:a16="http://schemas.microsoft.com/office/drawing/2014/main" id="{72E0B604-1F33-4BA5-B559-5F3D44E83116}"/>
              </a:ext>
            </a:extLst>
          </p:cNvPr>
          <p:cNvSpPr txBox="1">
            <a:spLocks noChangeArrowheads="1"/>
          </p:cNvSpPr>
          <p:nvPr/>
        </p:nvSpPr>
        <p:spPr bwMode="auto">
          <a:xfrm>
            <a:off x="3646293" y="424773"/>
            <a:ext cx="23726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Adiabat</a:t>
            </a:r>
          </a:p>
        </p:txBody>
      </p:sp>
    </p:spTree>
    <p:extLst>
      <p:ext uri="{BB962C8B-B14F-4D97-AF65-F5344CB8AC3E}">
        <p14:creationId xmlns:p14="http://schemas.microsoft.com/office/powerpoint/2010/main" val="3719442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FCEB3-D873-4C8B-8E9C-A6E1F541B664}"/>
              </a:ext>
            </a:extLst>
          </p:cNvPr>
          <p:cNvSpPr>
            <a:spLocks noGrp="1"/>
          </p:cNvSpPr>
          <p:nvPr>
            <p:ph type="dt" sz="half" idx="10"/>
          </p:nvPr>
        </p:nvSpPr>
        <p:spPr/>
        <p:txBody>
          <a:bodyPr/>
          <a:lstStyle/>
          <a:p>
            <a:fld id="{8701B60B-467C-4864-9828-E87302241321}" type="datetime1">
              <a:rPr lang="en-US" smtClean="0"/>
              <a:t>2/24/2026</a:t>
            </a:fld>
            <a:endParaRPr lang="en-US"/>
          </a:p>
        </p:txBody>
      </p:sp>
      <p:sp>
        <p:nvSpPr>
          <p:cNvPr id="3" name="Slide Number Placeholder 2">
            <a:extLst>
              <a:ext uri="{FF2B5EF4-FFF2-40B4-BE49-F238E27FC236}">
                <a16:creationId xmlns:a16="http://schemas.microsoft.com/office/drawing/2014/main" id="{D66B9CD6-89E0-4540-934A-488D1BA6D4B0}"/>
              </a:ext>
            </a:extLst>
          </p:cNvPr>
          <p:cNvSpPr>
            <a:spLocks noGrp="1"/>
          </p:cNvSpPr>
          <p:nvPr>
            <p:ph type="sldNum" sz="quarter" idx="12"/>
          </p:nvPr>
        </p:nvSpPr>
        <p:spPr/>
        <p:txBody>
          <a:bodyPr/>
          <a:lstStyle/>
          <a:p>
            <a:fld id="{BB0344BE-21AD-45F5-9F69-439EC90C189B}" type="slidenum">
              <a:rPr lang="en-US" smtClean="0"/>
              <a:t>18</a:t>
            </a:fld>
            <a:endParaRPr lang="en-US"/>
          </a:p>
        </p:txBody>
      </p:sp>
      <p:grpSp>
        <p:nvGrpSpPr>
          <p:cNvPr id="14" name="Group 13">
            <a:extLst>
              <a:ext uri="{FF2B5EF4-FFF2-40B4-BE49-F238E27FC236}">
                <a16:creationId xmlns:a16="http://schemas.microsoft.com/office/drawing/2014/main" id="{4454EC37-5C0D-40C0-A5E3-4CDEF4271D35}"/>
              </a:ext>
            </a:extLst>
          </p:cNvPr>
          <p:cNvGrpSpPr/>
          <p:nvPr/>
        </p:nvGrpSpPr>
        <p:grpSpPr>
          <a:xfrm>
            <a:off x="1901536" y="866711"/>
            <a:ext cx="5299363" cy="4079362"/>
            <a:chOff x="1658501" y="1074529"/>
            <a:chExt cx="4804644" cy="3499323"/>
          </a:xfrm>
        </p:grpSpPr>
        <p:cxnSp>
          <p:nvCxnSpPr>
            <p:cNvPr id="4" name="Straight Arrow Connector 3">
              <a:extLst>
                <a:ext uri="{FF2B5EF4-FFF2-40B4-BE49-F238E27FC236}">
                  <a16:creationId xmlns:a16="http://schemas.microsoft.com/office/drawing/2014/main" id="{CF6D7740-58BE-4C5F-9923-7046EF9AAB82}"/>
                </a:ext>
              </a:extLst>
            </p:cNvPr>
            <p:cNvCxnSpPr>
              <a:cxnSpLocks/>
            </p:cNvCxnSpPr>
            <p:nvPr/>
          </p:nvCxnSpPr>
          <p:spPr bwMode="auto">
            <a:xfrm flipV="1">
              <a:off x="2312989" y="1074529"/>
              <a:ext cx="0" cy="2933269"/>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 name="TextBox 54">
              <a:extLst>
                <a:ext uri="{FF2B5EF4-FFF2-40B4-BE49-F238E27FC236}">
                  <a16:creationId xmlns:a16="http://schemas.microsoft.com/office/drawing/2014/main" id="{5CF5D89D-BA2C-4A9B-9819-8815CE848B9B}"/>
                </a:ext>
              </a:extLst>
            </p:cNvPr>
            <p:cNvSpPr txBox="1">
              <a:spLocks noChangeArrowheads="1"/>
            </p:cNvSpPr>
            <p:nvPr/>
          </p:nvSpPr>
          <p:spPr bwMode="auto">
            <a:xfrm rot="16200000">
              <a:off x="1369788" y="2288611"/>
              <a:ext cx="1039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Height</a:t>
              </a:r>
            </a:p>
          </p:txBody>
        </p:sp>
        <p:cxnSp>
          <p:nvCxnSpPr>
            <p:cNvPr id="6" name="Straight Arrow Connector 5">
              <a:extLst>
                <a:ext uri="{FF2B5EF4-FFF2-40B4-BE49-F238E27FC236}">
                  <a16:creationId xmlns:a16="http://schemas.microsoft.com/office/drawing/2014/main" id="{DAC88DCC-68F1-4001-A00D-34601F563D2A}"/>
                </a:ext>
              </a:extLst>
            </p:cNvPr>
            <p:cNvCxnSpPr>
              <a:cxnSpLocks/>
            </p:cNvCxnSpPr>
            <p:nvPr/>
          </p:nvCxnSpPr>
          <p:spPr bwMode="auto">
            <a:xfrm>
              <a:off x="2312989" y="4007798"/>
              <a:ext cx="4150156" cy="0"/>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DC5BF858-58E4-4D2E-A5D9-2BAB75A469C9}"/>
                </a:ext>
              </a:extLst>
            </p:cNvPr>
            <p:cNvSpPr txBox="1">
              <a:spLocks noChangeArrowheads="1"/>
            </p:cNvSpPr>
            <p:nvPr/>
          </p:nvSpPr>
          <p:spPr bwMode="auto">
            <a:xfrm>
              <a:off x="2806063" y="4112187"/>
              <a:ext cx="31640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Potential Temperature</a:t>
              </a:r>
            </a:p>
          </p:txBody>
        </p:sp>
      </p:grpSp>
      <p:sp>
        <p:nvSpPr>
          <p:cNvPr id="8" name="TextBox 66">
            <a:extLst>
              <a:ext uri="{FF2B5EF4-FFF2-40B4-BE49-F238E27FC236}">
                <a16:creationId xmlns:a16="http://schemas.microsoft.com/office/drawing/2014/main" id="{6B00EFA7-D231-4B21-B9D0-545BF6733747}"/>
              </a:ext>
            </a:extLst>
          </p:cNvPr>
          <p:cNvSpPr txBox="1">
            <a:spLocks noChangeArrowheads="1"/>
          </p:cNvSpPr>
          <p:nvPr/>
        </p:nvSpPr>
        <p:spPr bwMode="auto">
          <a:xfrm>
            <a:off x="4735329" y="1038113"/>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0000FF"/>
                </a:solidFill>
                <a:latin typeface="Times New Roman" panose="02020603050405020304" pitchFamily="18" charset="0"/>
                <a:cs typeface="Times New Roman" panose="02020603050405020304" pitchFamily="18" charset="0"/>
              </a:rPr>
              <a:t>Stable</a:t>
            </a:r>
          </a:p>
        </p:txBody>
      </p:sp>
      <p:sp>
        <p:nvSpPr>
          <p:cNvPr id="9" name="TextBox 67">
            <a:extLst>
              <a:ext uri="{FF2B5EF4-FFF2-40B4-BE49-F238E27FC236}">
                <a16:creationId xmlns:a16="http://schemas.microsoft.com/office/drawing/2014/main" id="{5ABE3FED-82DC-46EC-835E-23A49F6C52D2}"/>
              </a:ext>
            </a:extLst>
          </p:cNvPr>
          <p:cNvSpPr txBox="1">
            <a:spLocks noChangeArrowheads="1"/>
          </p:cNvSpPr>
          <p:nvPr/>
        </p:nvSpPr>
        <p:spPr bwMode="auto">
          <a:xfrm>
            <a:off x="2307738" y="1063160"/>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FF0000"/>
                </a:solidFill>
                <a:latin typeface="Times New Roman" panose="02020603050405020304" pitchFamily="18" charset="0"/>
                <a:cs typeface="Times New Roman" panose="02020603050405020304" pitchFamily="18" charset="0"/>
              </a:rPr>
              <a:t>Unstable</a:t>
            </a:r>
          </a:p>
        </p:txBody>
      </p:sp>
      <p:sp>
        <p:nvSpPr>
          <p:cNvPr id="15" name="TextBox 14">
            <a:extLst>
              <a:ext uri="{FF2B5EF4-FFF2-40B4-BE49-F238E27FC236}">
                <a16:creationId xmlns:a16="http://schemas.microsoft.com/office/drawing/2014/main" id="{97596134-41E6-469B-A94A-1590EE940E21}"/>
              </a:ext>
            </a:extLst>
          </p:cNvPr>
          <p:cNvSpPr txBox="1"/>
          <p:nvPr/>
        </p:nvSpPr>
        <p:spPr>
          <a:xfrm>
            <a:off x="1628448" y="5218364"/>
            <a:ext cx="6767407" cy="707886"/>
          </a:xfrm>
          <a:prstGeom prst="rect">
            <a:avLst/>
          </a:prstGeom>
          <a:noFill/>
        </p:spPr>
        <p:txBody>
          <a:bodyPr wrap="square" rtlCol="0">
            <a:spAutoFit/>
          </a:bodyPr>
          <a:lstStyle/>
          <a:p>
            <a:r>
              <a:rPr lang="en-US" sz="2000" b="1" dirty="0">
                <a:latin typeface="+mn-lt"/>
              </a:rPr>
              <a:t>Potential Temp </a:t>
            </a:r>
            <a:r>
              <a:rPr lang="en-US" sz="2000" dirty="0">
                <a:latin typeface="+mn-lt"/>
              </a:rPr>
              <a:t>= temperature that a parcel of air would obtain if brought adiabatically (no heat added or lost) to the surface</a:t>
            </a:r>
          </a:p>
        </p:txBody>
      </p:sp>
      <p:cxnSp>
        <p:nvCxnSpPr>
          <p:cNvPr id="16" name="Straight Connector 15">
            <a:extLst>
              <a:ext uri="{FF2B5EF4-FFF2-40B4-BE49-F238E27FC236}">
                <a16:creationId xmlns:a16="http://schemas.microsoft.com/office/drawing/2014/main" id="{15CA11F5-B64E-4763-BC75-214FACA4D28B}"/>
              </a:ext>
            </a:extLst>
          </p:cNvPr>
          <p:cNvCxnSpPr>
            <a:cxnSpLocks/>
          </p:cNvCxnSpPr>
          <p:nvPr/>
        </p:nvCxnSpPr>
        <p:spPr bwMode="auto">
          <a:xfrm>
            <a:off x="4800384" y="866711"/>
            <a:ext cx="32254" cy="3361646"/>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D300FA8-CF6F-49BC-A5AA-5C3AC7BD3FEF}"/>
              </a:ext>
            </a:extLst>
          </p:cNvPr>
          <p:cNvCxnSpPr>
            <a:cxnSpLocks/>
          </p:cNvCxnSpPr>
          <p:nvPr/>
        </p:nvCxnSpPr>
        <p:spPr bwMode="auto">
          <a:xfrm flipV="1">
            <a:off x="4897147" y="1839191"/>
            <a:ext cx="1888117" cy="2397539"/>
          </a:xfrm>
          <a:prstGeom prst="line">
            <a:avLst/>
          </a:prstGeom>
          <a:ln w="19050">
            <a:solidFill>
              <a:srgbClr val="0000FF"/>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A6D4890F-D029-4800-81A7-2526A4068720}"/>
              </a:ext>
            </a:extLst>
          </p:cNvPr>
          <p:cNvCxnSpPr>
            <a:cxnSpLocks/>
          </p:cNvCxnSpPr>
          <p:nvPr/>
        </p:nvCxnSpPr>
        <p:spPr bwMode="auto">
          <a:xfrm>
            <a:off x="3065318" y="1839191"/>
            <a:ext cx="1735066" cy="2386154"/>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29" name="Group 28">
            <a:extLst>
              <a:ext uri="{FF2B5EF4-FFF2-40B4-BE49-F238E27FC236}">
                <a16:creationId xmlns:a16="http://schemas.microsoft.com/office/drawing/2014/main" id="{4FD52C4C-6CF0-418C-8A37-FA477712D43E}"/>
              </a:ext>
            </a:extLst>
          </p:cNvPr>
          <p:cNvGrpSpPr/>
          <p:nvPr/>
        </p:nvGrpSpPr>
        <p:grpSpPr>
          <a:xfrm>
            <a:off x="6057888" y="2663312"/>
            <a:ext cx="211136" cy="690707"/>
            <a:chOff x="7082342" y="2723725"/>
            <a:chExt cx="211136" cy="690707"/>
          </a:xfrm>
        </p:grpSpPr>
        <p:cxnSp>
          <p:nvCxnSpPr>
            <p:cNvPr id="25" name="Straight Connector 24">
              <a:extLst>
                <a:ext uri="{FF2B5EF4-FFF2-40B4-BE49-F238E27FC236}">
                  <a16:creationId xmlns:a16="http://schemas.microsoft.com/office/drawing/2014/main" id="{45D77633-C99E-4D3A-8F9A-9021C45B52C5}"/>
                </a:ext>
              </a:extLst>
            </p:cNvPr>
            <p:cNvCxnSpPr>
              <a:cxnSpLocks/>
            </p:cNvCxnSpPr>
            <p:nvPr/>
          </p:nvCxnSpPr>
          <p:spPr bwMode="auto">
            <a:xfrm>
              <a:off x="7187910" y="2723725"/>
              <a:ext cx="0" cy="528098"/>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80FD0A95-D69D-4061-91CD-8529E607677B}"/>
                </a:ext>
              </a:extLst>
            </p:cNvPr>
            <p:cNvSpPr/>
            <p:nvPr/>
          </p:nvSpPr>
          <p:spPr bwMode="auto">
            <a:xfrm>
              <a:off x="7082342" y="3204882"/>
              <a:ext cx="211136" cy="209550"/>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2800" dirty="0">
                <a:latin typeface="Times New Roman" panose="02020603050405020304" pitchFamily="18" charset="0"/>
                <a:cs typeface="Times New Roman" panose="02020603050405020304" pitchFamily="18" charset="0"/>
              </a:endParaRPr>
            </a:p>
          </p:txBody>
        </p:sp>
      </p:grpSp>
      <p:grpSp>
        <p:nvGrpSpPr>
          <p:cNvPr id="30" name="Group 29">
            <a:extLst>
              <a:ext uri="{FF2B5EF4-FFF2-40B4-BE49-F238E27FC236}">
                <a16:creationId xmlns:a16="http://schemas.microsoft.com/office/drawing/2014/main" id="{202AB3D7-104B-40A5-90D8-984E92DA4FF7}"/>
              </a:ext>
            </a:extLst>
          </p:cNvPr>
          <p:cNvGrpSpPr/>
          <p:nvPr/>
        </p:nvGrpSpPr>
        <p:grpSpPr>
          <a:xfrm>
            <a:off x="3560266" y="2691695"/>
            <a:ext cx="211136" cy="690707"/>
            <a:chOff x="7082342" y="2723725"/>
            <a:chExt cx="211136" cy="690707"/>
          </a:xfrm>
        </p:grpSpPr>
        <p:cxnSp>
          <p:nvCxnSpPr>
            <p:cNvPr id="31" name="Straight Connector 30">
              <a:extLst>
                <a:ext uri="{FF2B5EF4-FFF2-40B4-BE49-F238E27FC236}">
                  <a16:creationId xmlns:a16="http://schemas.microsoft.com/office/drawing/2014/main" id="{75854AF5-779E-426C-A6D8-9BE4CEF2E7C6}"/>
                </a:ext>
              </a:extLst>
            </p:cNvPr>
            <p:cNvCxnSpPr>
              <a:cxnSpLocks/>
            </p:cNvCxnSpPr>
            <p:nvPr/>
          </p:nvCxnSpPr>
          <p:spPr bwMode="auto">
            <a:xfrm>
              <a:off x="7187910" y="2723725"/>
              <a:ext cx="0" cy="528098"/>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0DD2311F-C5A5-4A95-A56B-758DEED06C6D}"/>
                </a:ext>
              </a:extLst>
            </p:cNvPr>
            <p:cNvSpPr/>
            <p:nvPr/>
          </p:nvSpPr>
          <p:spPr bwMode="auto">
            <a:xfrm>
              <a:off x="7082342" y="3204882"/>
              <a:ext cx="211136" cy="209550"/>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2800" dirty="0">
                <a:latin typeface="Times New Roman" panose="02020603050405020304" pitchFamily="18" charset="0"/>
                <a:cs typeface="Times New Roman" panose="02020603050405020304" pitchFamily="18" charset="0"/>
              </a:endParaRPr>
            </a:p>
          </p:txBody>
        </p:sp>
      </p:grpSp>
      <p:cxnSp>
        <p:nvCxnSpPr>
          <p:cNvPr id="34" name="Straight Arrow Connector 33">
            <a:extLst>
              <a:ext uri="{FF2B5EF4-FFF2-40B4-BE49-F238E27FC236}">
                <a16:creationId xmlns:a16="http://schemas.microsoft.com/office/drawing/2014/main" id="{36A5C916-DF8A-4283-863E-55AF0FB8066D}"/>
              </a:ext>
            </a:extLst>
          </p:cNvPr>
          <p:cNvCxnSpPr>
            <a:cxnSpLocks/>
          </p:cNvCxnSpPr>
          <p:nvPr/>
        </p:nvCxnSpPr>
        <p:spPr>
          <a:xfrm flipV="1">
            <a:off x="6438333" y="3050985"/>
            <a:ext cx="0" cy="33141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6" name="TextBox 67">
            <a:extLst>
              <a:ext uri="{FF2B5EF4-FFF2-40B4-BE49-F238E27FC236}">
                <a16:creationId xmlns:a16="http://schemas.microsoft.com/office/drawing/2014/main" id="{72E0B604-1F33-4BA5-B559-5F3D44E83116}"/>
              </a:ext>
            </a:extLst>
          </p:cNvPr>
          <p:cNvSpPr txBox="1">
            <a:spLocks noChangeArrowheads="1"/>
          </p:cNvSpPr>
          <p:nvPr/>
        </p:nvSpPr>
        <p:spPr bwMode="auto">
          <a:xfrm>
            <a:off x="3646293" y="424773"/>
            <a:ext cx="23726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Adiabat</a:t>
            </a:r>
          </a:p>
        </p:txBody>
      </p:sp>
    </p:spTree>
    <p:extLst>
      <p:ext uri="{BB962C8B-B14F-4D97-AF65-F5344CB8AC3E}">
        <p14:creationId xmlns:p14="http://schemas.microsoft.com/office/powerpoint/2010/main" val="3764656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FCEB3-D873-4C8B-8E9C-A6E1F541B664}"/>
              </a:ext>
            </a:extLst>
          </p:cNvPr>
          <p:cNvSpPr>
            <a:spLocks noGrp="1"/>
          </p:cNvSpPr>
          <p:nvPr>
            <p:ph type="dt" sz="half" idx="10"/>
          </p:nvPr>
        </p:nvSpPr>
        <p:spPr/>
        <p:txBody>
          <a:bodyPr/>
          <a:lstStyle/>
          <a:p>
            <a:fld id="{8701B60B-467C-4864-9828-E87302241321}" type="datetime1">
              <a:rPr lang="en-US" smtClean="0"/>
              <a:t>2/24/2026</a:t>
            </a:fld>
            <a:endParaRPr lang="en-US"/>
          </a:p>
        </p:txBody>
      </p:sp>
      <p:sp>
        <p:nvSpPr>
          <p:cNvPr id="3" name="Slide Number Placeholder 2">
            <a:extLst>
              <a:ext uri="{FF2B5EF4-FFF2-40B4-BE49-F238E27FC236}">
                <a16:creationId xmlns:a16="http://schemas.microsoft.com/office/drawing/2014/main" id="{D66B9CD6-89E0-4540-934A-488D1BA6D4B0}"/>
              </a:ext>
            </a:extLst>
          </p:cNvPr>
          <p:cNvSpPr>
            <a:spLocks noGrp="1"/>
          </p:cNvSpPr>
          <p:nvPr>
            <p:ph type="sldNum" sz="quarter" idx="12"/>
          </p:nvPr>
        </p:nvSpPr>
        <p:spPr/>
        <p:txBody>
          <a:bodyPr/>
          <a:lstStyle/>
          <a:p>
            <a:fld id="{BB0344BE-21AD-45F5-9F69-439EC90C189B}" type="slidenum">
              <a:rPr lang="en-US" smtClean="0"/>
              <a:t>19</a:t>
            </a:fld>
            <a:endParaRPr lang="en-US"/>
          </a:p>
        </p:txBody>
      </p:sp>
      <p:grpSp>
        <p:nvGrpSpPr>
          <p:cNvPr id="14" name="Group 13">
            <a:extLst>
              <a:ext uri="{FF2B5EF4-FFF2-40B4-BE49-F238E27FC236}">
                <a16:creationId xmlns:a16="http://schemas.microsoft.com/office/drawing/2014/main" id="{4454EC37-5C0D-40C0-A5E3-4CDEF4271D35}"/>
              </a:ext>
            </a:extLst>
          </p:cNvPr>
          <p:cNvGrpSpPr/>
          <p:nvPr/>
        </p:nvGrpSpPr>
        <p:grpSpPr>
          <a:xfrm>
            <a:off x="1901536" y="866711"/>
            <a:ext cx="5299363" cy="4079362"/>
            <a:chOff x="1658501" y="1074529"/>
            <a:chExt cx="4804644" cy="3499323"/>
          </a:xfrm>
        </p:grpSpPr>
        <p:cxnSp>
          <p:nvCxnSpPr>
            <p:cNvPr id="4" name="Straight Arrow Connector 3">
              <a:extLst>
                <a:ext uri="{FF2B5EF4-FFF2-40B4-BE49-F238E27FC236}">
                  <a16:creationId xmlns:a16="http://schemas.microsoft.com/office/drawing/2014/main" id="{CF6D7740-58BE-4C5F-9923-7046EF9AAB82}"/>
                </a:ext>
              </a:extLst>
            </p:cNvPr>
            <p:cNvCxnSpPr>
              <a:cxnSpLocks/>
            </p:cNvCxnSpPr>
            <p:nvPr/>
          </p:nvCxnSpPr>
          <p:spPr bwMode="auto">
            <a:xfrm flipV="1">
              <a:off x="2312989" y="1074529"/>
              <a:ext cx="0" cy="2933269"/>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5" name="TextBox 54">
              <a:extLst>
                <a:ext uri="{FF2B5EF4-FFF2-40B4-BE49-F238E27FC236}">
                  <a16:creationId xmlns:a16="http://schemas.microsoft.com/office/drawing/2014/main" id="{5CF5D89D-BA2C-4A9B-9819-8815CE848B9B}"/>
                </a:ext>
              </a:extLst>
            </p:cNvPr>
            <p:cNvSpPr txBox="1">
              <a:spLocks noChangeArrowheads="1"/>
            </p:cNvSpPr>
            <p:nvPr/>
          </p:nvSpPr>
          <p:spPr bwMode="auto">
            <a:xfrm rot="16200000">
              <a:off x="1369788" y="2288611"/>
              <a:ext cx="103909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Height</a:t>
              </a:r>
            </a:p>
          </p:txBody>
        </p:sp>
        <p:cxnSp>
          <p:nvCxnSpPr>
            <p:cNvPr id="6" name="Straight Arrow Connector 5">
              <a:extLst>
                <a:ext uri="{FF2B5EF4-FFF2-40B4-BE49-F238E27FC236}">
                  <a16:creationId xmlns:a16="http://schemas.microsoft.com/office/drawing/2014/main" id="{DAC88DCC-68F1-4001-A00D-34601F563D2A}"/>
                </a:ext>
              </a:extLst>
            </p:cNvPr>
            <p:cNvCxnSpPr>
              <a:cxnSpLocks/>
            </p:cNvCxnSpPr>
            <p:nvPr/>
          </p:nvCxnSpPr>
          <p:spPr bwMode="auto">
            <a:xfrm>
              <a:off x="2312989" y="4007798"/>
              <a:ext cx="4150156" cy="0"/>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 name="TextBox 52">
              <a:extLst>
                <a:ext uri="{FF2B5EF4-FFF2-40B4-BE49-F238E27FC236}">
                  <a16:creationId xmlns:a16="http://schemas.microsoft.com/office/drawing/2014/main" id="{DC5BF858-58E4-4D2E-A5D9-2BAB75A469C9}"/>
                </a:ext>
              </a:extLst>
            </p:cNvPr>
            <p:cNvSpPr txBox="1">
              <a:spLocks noChangeArrowheads="1"/>
            </p:cNvSpPr>
            <p:nvPr/>
          </p:nvSpPr>
          <p:spPr bwMode="auto">
            <a:xfrm>
              <a:off x="2806063" y="4112187"/>
              <a:ext cx="31640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dirty="0">
                  <a:latin typeface="Times New Roman" panose="02020603050405020304" pitchFamily="18" charset="0"/>
                  <a:cs typeface="Times New Roman" panose="02020603050405020304" pitchFamily="18" charset="0"/>
                </a:rPr>
                <a:t>Potential Temperature</a:t>
              </a:r>
            </a:p>
          </p:txBody>
        </p:sp>
      </p:grpSp>
      <p:sp>
        <p:nvSpPr>
          <p:cNvPr id="8" name="TextBox 66">
            <a:extLst>
              <a:ext uri="{FF2B5EF4-FFF2-40B4-BE49-F238E27FC236}">
                <a16:creationId xmlns:a16="http://schemas.microsoft.com/office/drawing/2014/main" id="{6B00EFA7-D231-4B21-B9D0-545BF6733747}"/>
              </a:ext>
            </a:extLst>
          </p:cNvPr>
          <p:cNvSpPr txBox="1">
            <a:spLocks noChangeArrowheads="1"/>
          </p:cNvSpPr>
          <p:nvPr/>
        </p:nvSpPr>
        <p:spPr bwMode="auto">
          <a:xfrm>
            <a:off x="4735329" y="1038113"/>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0000FF"/>
                </a:solidFill>
                <a:latin typeface="Times New Roman" panose="02020603050405020304" pitchFamily="18" charset="0"/>
                <a:cs typeface="Times New Roman" panose="02020603050405020304" pitchFamily="18" charset="0"/>
              </a:rPr>
              <a:t>Stable</a:t>
            </a:r>
          </a:p>
        </p:txBody>
      </p:sp>
      <p:sp>
        <p:nvSpPr>
          <p:cNvPr id="9" name="TextBox 67">
            <a:extLst>
              <a:ext uri="{FF2B5EF4-FFF2-40B4-BE49-F238E27FC236}">
                <a16:creationId xmlns:a16="http://schemas.microsoft.com/office/drawing/2014/main" id="{5ABE3FED-82DC-46EC-835E-23A49F6C52D2}"/>
              </a:ext>
            </a:extLst>
          </p:cNvPr>
          <p:cNvSpPr txBox="1">
            <a:spLocks noChangeArrowheads="1"/>
          </p:cNvSpPr>
          <p:nvPr/>
        </p:nvSpPr>
        <p:spPr bwMode="auto">
          <a:xfrm>
            <a:off x="2307738" y="1063160"/>
            <a:ext cx="2604418" cy="4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400" b="1" dirty="0">
                <a:solidFill>
                  <a:srgbClr val="FF0000"/>
                </a:solidFill>
                <a:latin typeface="Times New Roman" panose="02020603050405020304" pitchFamily="18" charset="0"/>
                <a:cs typeface="Times New Roman" panose="02020603050405020304" pitchFamily="18" charset="0"/>
              </a:rPr>
              <a:t>Unstable</a:t>
            </a:r>
          </a:p>
        </p:txBody>
      </p:sp>
      <p:sp>
        <p:nvSpPr>
          <p:cNvPr id="15" name="TextBox 14">
            <a:extLst>
              <a:ext uri="{FF2B5EF4-FFF2-40B4-BE49-F238E27FC236}">
                <a16:creationId xmlns:a16="http://schemas.microsoft.com/office/drawing/2014/main" id="{97596134-41E6-469B-A94A-1590EE940E21}"/>
              </a:ext>
            </a:extLst>
          </p:cNvPr>
          <p:cNvSpPr txBox="1"/>
          <p:nvPr/>
        </p:nvSpPr>
        <p:spPr>
          <a:xfrm>
            <a:off x="1628448" y="5218364"/>
            <a:ext cx="6767407" cy="707886"/>
          </a:xfrm>
          <a:prstGeom prst="rect">
            <a:avLst/>
          </a:prstGeom>
          <a:noFill/>
        </p:spPr>
        <p:txBody>
          <a:bodyPr wrap="square" rtlCol="0">
            <a:spAutoFit/>
          </a:bodyPr>
          <a:lstStyle/>
          <a:p>
            <a:r>
              <a:rPr lang="en-US" sz="2000" b="1" dirty="0">
                <a:latin typeface="+mn-lt"/>
              </a:rPr>
              <a:t>Potential Temp </a:t>
            </a:r>
            <a:r>
              <a:rPr lang="en-US" sz="2000" dirty="0">
                <a:latin typeface="+mn-lt"/>
              </a:rPr>
              <a:t>= temperature that a parcel of air would obtain if brought adiabatically (no heat added or lost) to the surface</a:t>
            </a:r>
          </a:p>
        </p:txBody>
      </p:sp>
      <p:cxnSp>
        <p:nvCxnSpPr>
          <p:cNvPr id="16" name="Straight Connector 15">
            <a:extLst>
              <a:ext uri="{FF2B5EF4-FFF2-40B4-BE49-F238E27FC236}">
                <a16:creationId xmlns:a16="http://schemas.microsoft.com/office/drawing/2014/main" id="{15CA11F5-B64E-4763-BC75-214FACA4D28B}"/>
              </a:ext>
            </a:extLst>
          </p:cNvPr>
          <p:cNvCxnSpPr>
            <a:cxnSpLocks/>
          </p:cNvCxnSpPr>
          <p:nvPr/>
        </p:nvCxnSpPr>
        <p:spPr bwMode="auto">
          <a:xfrm>
            <a:off x="4800384" y="866711"/>
            <a:ext cx="32254" cy="3361646"/>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D300FA8-CF6F-49BC-A5AA-5C3AC7BD3FEF}"/>
              </a:ext>
            </a:extLst>
          </p:cNvPr>
          <p:cNvCxnSpPr>
            <a:cxnSpLocks/>
          </p:cNvCxnSpPr>
          <p:nvPr/>
        </p:nvCxnSpPr>
        <p:spPr bwMode="auto">
          <a:xfrm flipV="1">
            <a:off x="4897147" y="1839191"/>
            <a:ext cx="1888117" cy="2397539"/>
          </a:xfrm>
          <a:prstGeom prst="line">
            <a:avLst/>
          </a:prstGeom>
          <a:ln w="19050">
            <a:solidFill>
              <a:srgbClr val="0000FF"/>
            </a:solidFill>
          </a:ln>
        </p:spPr>
        <p:style>
          <a:lnRef idx="1">
            <a:schemeClr val="accent2"/>
          </a:lnRef>
          <a:fillRef idx="0">
            <a:schemeClr val="accent2"/>
          </a:fillRef>
          <a:effectRef idx="0">
            <a:schemeClr val="accent2"/>
          </a:effectRef>
          <a:fontRef idx="minor">
            <a:schemeClr val="tx1"/>
          </a:fontRef>
        </p:style>
      </p:cxnSp>
      <p:cxnSp>
        <p:nvCxnSpPr>
          <p:cNvPr id="20" name="Straight Connector 19">
            <a:extLst>
              <a:ext uri="{FF2B5EF4-FFF2-40B4-BE49-F238E27FC236}">
                <a16:creationId xmlns:a16="http://schemas.microsoft.com/office/drawing/2014/main" id="{A6D4890F-D029-4800-81A7-2526A4068720}"/>
              </a:ext>
            </a:extLst>
          </p:cNvPr>
          <p:cNvCxnSpPr>
            <a:cxnSpLocks/>
          </p:cNvCxnSpPr>
          <p:nvPr/>
        </p:nvCxnSpPr>
        <p:spPr bwMode="auto">
          <a:xfrm>
            <a:off x="3065318" y="1839191"/>
            <a:ext cx="1735066" cy="2386154"/>
          </a:xfrm>
          <a:prstGeom prst="line">
            <a:avLst/>
          </a:prstGeom>
          <a:ln w="19050">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29" name="Group 28">
            <a:extLst>
              <a:ext uri="{FF2B5EF4-FFF2-40B4-BE49-F238E27FC236}">
                <a16:creationId xmlns:a16="http://schemas.microsoft.com/office/drawing/2014/main" id="{4FD52C4C-6CF0-418C-8A37-FA477712D43E}"/>
              </a:ext>
            </a:extLst>
          </p:cNvPr>
          <p:cNvGrpSpPr/>
          <p:nvPr/>
        </p:nvGrpSpPr>
        <p:grpSpPr>
          <a:xfrm>
            <a:off x="6057888" y="2663312"/>
            <a:ext cx="211136" cy="690707"/>
            <a:chOff x="7082342" y="2723725"/>
            <a:chExt cx="211136" cy="690707"/>
          </a:xfrm>
        </p:grpSpPr>
        <p:cxnSp>
          <p:nvCxnSpPr>
            <p:cNvPr id="25" name="Straight Connector 24">
              <a:extLst>
                <a:ext uri="{FF2B5EF4-FFF2-40B4-BE49-F238E27FC236}">
                  <a16:creationId xmlns:a16="http://schemas.microsoft.com/office/drawing/2014/main" id="{45D77633-C99E-4D3A-8F9A-9021C45B52C5}"/>
                </a:ext>
              </a:extLst>
            </p:cNvPr>
            <p:cNvCxnSpPr>
              <a:cxnSpLocks/>
            </p:cNvCxnSpPr>
            <p:nvPr/>
          </p:nvCxnSpPr>
          <p:spPr bwMode="auto">
            <a:xfrm>
              <a:off x="7187910" y="2723725"/>
              <a:ext cx="0" cy="528098"/>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80FD0A95-D69D-4061-91CD-8529E607677B}"/>
                </a:ext>
              </a:extLst>
            </p:cNvPr>
            <p:cNvSpPr/>
            <p:nvPr/>
          </p:nvSpPr>
          <p:spPr bwMode="auto">
            <a:xfrm>
              <a:off x="7082342" y="3204882"/>
              <a:ext cx="211136" cy="209550"/>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2800" dirty="0">
                <a:latin typeface="Times New Roman" panose="02020603050405020304" pitchFamily="18" charset="0"/>
                <a:cs typeface="Times New Roman" panose="02020603050405020304" pitchFamily="18" charset="0"/>
              </a:endParaRPr>
            </a:p>
          </p:txBody>
        </p:sp>
      </p:grpSp>
      <p:grpSp>
        <p:nvGrpSpPr>
          <p:cNvPr id="30" name="Group 29">
            <a:extLst>
              <a:ext uri="{FF2B5EF4-FFF2-40B4-BE49-F238E27FC236}">
                <a16:creationId xmlns:a16="http://schemas.microsoft.com/office/drawing/2014/main" id="{202AB3D7-104B-40A5-90D8-984E92DA4FF7}"/>
              </a:ext>
            </a:extLst>
          </p:cNvPr>
          <p:cNvGrpSpPr/>
          <p:nvPr/>
        </p:nvGrpSpPr>
        <p:grpSpPr>
          <a:xfrm>
            <a:off x="3560266" y="2691695"/>
            <a:ext cx="211136" cy="690707"/>
            <a:chOff x="7082342" y="2723725"/>
            <a:chExt cx="211136" cy="690707"/>
          </a:xfrm>
        </p:grpSpPr>
        <p:cxnSp>
          <p:nvCxnSpPr>
            <p:cNvPr id="31" name="Straight Connector 30">
              <a:extLst>
                <a:ext uri="{FF2B5EF4-FFF2-40B4-BE49-F238E27FC236}">
                  <a16:creationId xmlns:a16="http://schemas.microsoft.com/office/drawing/2014/main" id="{75854AF5-779E-426C-A6D8-9BE4CEF2E7C6}"/>
                </a:ext>
              </a:extLst>
            </p:cNvPr>
            <p:cNvCxnSpPr>
              <a:cxnSpLocks/>
            </p:cNvCxnSpPr>
            <p:nvPr/>
          </p:nvCxnSpPr>
          <p:spPr bwMode="auto">
            <a:xfrm>
              <a:off x="7187910" y="2723725"/>
              <a:ext cx="0" cy="528098"/>
            </a:xfrm>
            <a:prstGeom prst="line">
              <a:avLst/>
            </a:prstGeom>
            <a:ln w="190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0DD2311F-C5A5-4A95-A56B-758DEED06C6D}"/>
                </a:ext>
              </a:extLst>
            </p:cNvPr>
            <p:cNvSpPr/>
            <p:nvPr/>
          </p:nvSpPr>
          <p:spPr bwMode="auto">
            <a:xfrm>
              <a:off x="7082342" y="3204882"/>
              <a:ext cx="211136" cy="209550"/>
            </a:xfrm>
            <a:prstGeom prst="ellipse">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2800" dirty="0">
                <a:latin typeface="Times New Roman" panose="02020603050405020304" pitchFamily="18" charset="0"/>
                <a:cs typeface="Times New Roman" panose="02020603050405020304" pitchFamily="18" charset="0"/>
              </a:endParaRPr>
            </a:p>
          </p:txBody>
        </p:sp>
      </p:grpSp>
      <p:cxnSp>
        <p:nvCxnSpPr>
          <p:cNvPr id="34" name="Straight Arrow Connector 33">
            <a:extLst>
              <a:ext uri="{FF2B5EF4-FFF2-40B4-BE49-F238E27FC236}">
                <a16:creationId xmlns:a16="http://schemas.microsoft.com/office/drawing/2014/main" id="{36A5C916-DF8A-4283-863E-55AF0FB8066D}"/>
              </a:ext>
            </a:extLst>
          </p:cNvPr>
          <p:cNvCxnSpPr>
            <a:cxnSpLocks/>
          </p:cNvCxnSpPr>
          <p:nvPr/>
        </p:nvCxnSpPr>
        <p:spPr>
          <a:xfrm flipV="1">
            <a:off x="6438333" y="3050985"/>
            <a:ext cx="0" cy="33141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2185377-A03D-4FED-9ADD-BBC56751FDE3}"/>
              </a:ext>
            </a:extLst>
          </p:cNvPr>
          <p:cNvCxnSpPr>
            <a:cxnSpLocks/>
          </p:cNvCxnSpPr>
          <p:nvPr/>
        </p:nvCxnSpPr>
        <p:spPr>
          <a:xfrm>
            <a:off x="3401574" y="3144469"/>
            <a:ext cx="0" cy="30353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6" name="TextBox 67">
            <a:extLst>
              <a:ext uri="{FF2B5EF4-FFF2-40B4-BE49-F238E27FC236}">
                <a16:creationId xmlns:a16="http://schemas.microsoft.com/office/drawing/2014/main" id="{72E0B604-1F33-4BA5-B559-5F3D44E83116}"/>
              </a:ext>
            </a:extLst>
          </p:cNvPr>
          <p:cNvSpPr txBox="1">
            <a:spLocks noChangeArrowheads="1"/>
          </p:cNvSpPr>
          <p:nvPr/>
        </p:nvSpPr>
        <p:spPr bwMode="auto">
          <a:xfrm>
            <a:off x="3646293" y="424773"/>
            <a:ext cx="237269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600" b="1" dirty="0">
                <a:latin typeface="Times New Roman" panose="02020603050405020304" pitchFamily="18" charset="0"/>
                <a:cs typeface="Times New Roman" panose="02020603050405020304" pitchFamily="18" charset="0"/>
              </a:rPr>
              <a:t>Adiabat</a:t>
            </a:r>
          </a:p>
        </p:txBody>
      </p:sp>
    </p:spTree>
    <p:extLst>
      <p:ext uri="{BB962C8B-B14F-4D97-AF65-F5344CB8AC3E}">
        <p14:creationId xmlns:p14="http://schemas.microsoft.com/office/powerpoint/2010/main" val="3183541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6">
            <a:extLst>
              <a:ext uri="{FF2B5EF4-FFF2-40B4-BE49-F238E27FC236}">
                <a16:creationId xmlns:a16="http://schemas.microsoft.com/office/drawing/2014/main" id="{AA00A1E0-7C6F-42B1-BEA7-6B6FF798C730}"/>
              </a:ext>
            </a:extLst>
          </p:cNvPr>
          <p:cNvSpPr>
            <a:spLocks noGrp="1"/>
          </p:cNvSpPr>
          <p:nvPr>
            <p:ph sz="half" idx="1"/>
          </p:nvPr>
        </p:nvSpPr>
        <p:spPr>
          <a:xfrm>
            <a:off x="1638300" y="900113"/>
            <a:ext cx="6629400" cy="5388720"/>
          </a:xfrm>
        </p:spPr>
        <p:txBody>
          <a:bodyPr/>
          <a:lstStyle/>
          <a:p>
            <a:pPr marL="0" indent="0" eaLnBrk="1" hangingPunct="1">
              <a:buNone/>
            </a:pPr>
            <a:r>
              <a:rPr lang="en-US" altLang="en-US" u="sng" dirty="0">
                <a:cs typeface="Times New Roman" panose="02020603050405020304" pitchFamily="18" charset="0"/>
              </a:rPr>
              <a:t>Part 1 (Today)</a:t>
            </a:r>
          </a:p>
          <a:p>
            <a:pPr eaLnBrk="1" hangingPunct="1"/>
            <a:r>
              <a:rPr lang="en-US" altLang="en-US" dirty="0">
                <a:cs typeface="Times New Roman" panose="02020603050405020304" pitchFamily="18" charset="0"/>
              </a:rPr>
              <a:t>Energy balance, atmospheric stability, and the structure of the Atmospheric Boundary Layer (ABL)</a:t>
            </a:r>
          </a:p>
          <a:p>
            <a:pPr eaLnBrk="1" hangingPunct="1"/>
            <a:r>
              <a:rPr lang="en-US" altLang="en-US" dirty="0">
                <a:cs typeface="Times New Roman" panose="02020603050405020304" pitchFamily="18" charset="0"/>
              </a:rPr>
              <a:t>How AERMOD Characterizes the ABL</a:t>
            </a:r>
          </a:p>
          <a:p>
            <a:pPr eaLnBrk="1" hangingPunct="1"/>
            <a:r>
              <a:rPr lang="en-US" altLang="en-US" i="1" dirty="0">
                <a:cs typeface="Times New Roman" panose="02020603050405020304" pitchFamily="18" charset="0"/>
              </a:rPr>
              <a:t>Help to understand AERSURFACE and AERMET    	and calculation of meteorological profiles</a:t>
            </a:r>
            <a:endParaRPr lang="en-US" altLang="en-US" dirty="0">
              <a:cs typeface="Times New Roman" panose="02020603050405020304" pitchFamily="18" charset="0"/>
            </a:endParaRPr>
          </a:p>
          <a:p>
            <a:pPr marL="0" indent="0" eaLnBrk="1" hangingPunct="1">
              <a:buNone/>
            </a:pPr>
            <a:r>
              <a:rPr lang="en-US" altLang="en-US" u="sng" dirty="0">
                <a:cs typeface="Times New Roman" panose="02020603050405020304" pitchFamily="18" charset="0"/>
              </a:rPr>
              <a:t>Part 2 (Wednesday)</a:t>
            </a:r>
          </a:p>
          <a:p>
            <a:pPr eaLnBrk="1" hangingPunct="1"/>
            <a:r>
              <a:rPr lang="en-US" altLang="en-US" dirty="0">
                <a:cs typeface="Times New Roman" panose="02020603050405020304" pitchFamily="18" charset="0"/>
              </a:rPr>
              <a:t>AERMOD plume structure</a:t>
            </a:r>
          </a:p>
          <a:p>
            <a:pPr eaLnBrk="1" hangingPunct="1"/>
            <a:r>
              <a:rPr lang="en-US" altLang="en-US" dirty="0">
                <a:cs typeface="Times New Roman" panose="02020603050405020304" pitchFamily="18" charset="0"/>
              </a:rPr>
              <a:t>Significant effects on Dispersion</a:t>
            </a:r>
          </a:p>
          <a:p>
            <a:pPr lvl="1" eaLnBrk="1" hangingPunct="1"/>
            <a:r>
              <a:rPr lang="en-US" altLang="en-US" dirty="0">
                <a:cs typeface="Times New Roman" panose="02020603050405020304" pitchFamily="18" charset="0"/>
              </a:rPr>
              <a:t>e.g. building wakes, terrain influences</a:t>
            </a:r>
          </a:p>
          <a:p>
            <a:pPr eaLnBrk="1" hangingPunct="1"/>
            <a:r>
              <a:rPr lang="en-US" altLang="en-US" i="1" dirty="0">
                <a:cs typeface="Times New Roman" panose="02020603050405020304" pitchFamily="18" charset="0"/>
              </a:rPr>
              <a:t>Help to understand AERMOD</a:t>
            </a:r>
          </a:p>
          <a:p>
            <a:pPr eaLnBrk="1" hangingPunct="1">
              <a:buFont typeface="Wingdings" pitchFamily="2" charset="2"/>
              <a:buChar char="Ø"/>
            </a:pPr>
            <a:endParaRPr lang="en-US" altLang="en-US" sz="2800" b="1" dirty="0">
              <a:cs typeface="Times New Roman" panose="02020603050405020304" pitchFamily="18" charset="0"/>
            </a:endParaRPr>
          </a:p>
          <a:p>
            <a:pPr eaLnBrk="1" hangingPunct="1">
              <a:buFont typeface="Wingdings" pitchFamily="2" charset="2"/>
              <a:buChar char="Ø"/>
            </a:pPr>
            <a:endParaRPr lang="en-US" altLang="en-US" b="1"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endParaRPr lang="en-US" altLang="en-US" b="1" dirty="0">
              <a:latin typeface="Times New Roman" panose="02020603050405020304" pitchFamily="18" charset="0"/>
              <a:cs typeface="Times New Roman" panose="02020603050405020304" pitchFamily="18" charset="0"/>
            </a:endParaRPr>
          </a:p>
          <a:p>
            <a:pPr eaLnBrk="1" hangingPunct="1">
              <a:buFont typeface="Wingdings" pitchFamily="2" charset="2"/>
              <a:buNone/>
            </a:pPr>
            <a:r>
              <a:rPr lang="en-US" altLang="en-US" dirty="0">
                <a:latin typeface="Times New Roman" panose="02020603050405020304" pitchFamily="18" charset="0"/>
                <a:cs typeface="Times New Roman" panose="02020603050405020304" pitchFamily="18" charset="0"/>
              </a:rPr>
              <a:t>	</a:t>
            </a:r>
            <a:endParaRPr lang="en-US" altLang="en-US" sz="1800" dirty="0">
              <a:solidFill>
                <a:srgbClr val="FF000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FDD96D-1C10-41FE-98FA-4594E4805894}"/>
              </a:ext>
            </a:extLst>
          </p:cNvPr>
          <p:cNvSpPr>
            <a:spLocks noGrp="1"/>
          </p:cNvSpPr>
          <p:nvPr>
            <p:ph type="title"/>
          </p:nvPr>
        </p:nvSpPr>
        <p:spPr>
          <a:xfrm>
            <a:off x="1219200" y="276225"/>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AERMOD FUNDAMENTALS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AAC647-2EE6-42E1-A770-8F0C8788383A}"/>
              </a:ext>
            </a:extLst>
          </p:cNvPr>
          <p:cNvSpPr>
            <a:spLocks noGrp="1"/>
          </p:cNvSpPr>
          <p:nvPr>
            <p:ph idx="1"/>
          </p:nvPr>
        </p:nvSpPr>
        <p:spPr>
          <a:xfrm>
            <a:off x="1142593" y="1453959"/>
            <a:ext cx="7534876" cy="3174025"/>
          </a:xfrm>
        </p:spPr>
        <p:txBody>
          <a:bodyPr/>
          <a:lstStyle/>
          <a:p>
            <a:pPr lvl="1">
              <a:buFontTx/>
              <a:buNone/>
            </a:pPr>
            <a:r>
              <a:rPr lang="en-US" altLang="en-US" dirty="0">
                <a:latin typeface="Times New Roman" panose="02020603050405020304" pitchFamily="18" charset="0"/>
                <a:cs typeface="Times New Roman" panose="02020603050405020304" pitchFamily="18" charset="0"/>
                <a:sym typeface="WP Greek Century" pitchFamily="2" charset="2"/>
              </a:rPr>
              <a:t>So, you’ve given AERMOD some surface characteristics and the wind and temperature at a single level……</a:t>
            </a:r>
          </a:p>
          <a:p>
            <a:pPr lvl="1">
              <a:buFontTx/>
              <a:buNone/>
            </a:pPr>
            <a:endParaRPr lang="en-US" altLang="en-US" dirty="0">
              <a:latin typeface="Times New Roman" panose="02020603050405020304" pitchFamily="18" charset="0"/>
              <a:cs typeface="Times New Roman" panose="02020603050405020304" pitchFamily="18" charset="0"/>
              <a:sym typeface="WP Greek Century" pitchFamily="2" charset="2"/>
            </a:endParaRPr>
          </a:p>
          <a:p>
            <a:pPr lvl="1">
              <a:buFontTx/>
              <a:buNone/>
            </a:pPr>
            <a:r>
              <a:rPr lang="en-US" altLang="en-US" dirty="0">
                <a:latin typeface="Times New Roman" panose="02020603050405020304" pitchFamily="18" charset="0"/>
                <a:cs typeface="Times New Roman" panose="02020603050405020304" pitchFamily="18" charset="0"/>
                <a:sym typeface="WP Greek Century" pitchFamily="2" charset="2"/>
              </a:rPr>
              <a:t>…how does AERMOD develop the vertical structure of the winds, temperature and turbulence needed for its dispersion calculations?</a:t>
            </a:r>
          </a:p>
          <a:p>
            <a:pPr marL="457200" lvl="1" indent="0">
              <a:buNone/>
            </a:pPr>
            <a:r>
              <a:rPr lang="en-US" altLang="en-US" i="1"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41B63820-C56B-439E-B150-C50B76DB623A}"/>
              </a:ext>
            </a:extLst>
          </p:cNvPr>
          <p:cNvSpPr>
            <a:spLocks noGrp="1"/>
          </p:cNvSpPr>
          <p:nvPr>
            <p:ph type="title"/>
          </p:nvPr>
        </p:nvSpPr>
        <p:spPr>
          <a:xfrm>
            <a:off x="1243507" y="492552"/>
            <a:ext cx="7467600" cy="623888"/>
          </a:xfrm>
        </p:spPr>
        <p:txBody>
          <a:bodyPr/>
          <a:lstStyle/>
          <a:p>
            <a:r>
              <a:rPr lang="en-US" altLang="en-US" sz="3600" dirty="0">
                <a:latin typeface="Times New Roman" panose="02020603050405020304" pitchFamily="18" charset="0"/>
                <a:cs typeface="Times New Roman" panose="02020603050405020304" pitchFamily="18" charset="0"/>
              </a:rPr>
              <a:t>Vertical Structure of ABL</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07181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BAAC647-2EE6-42E1-A770-8F0C8788383A}"/>
              </a:ext>
            </a:extLst>
          </p:cNvPr>
          <p:cNvSpPr>
            <a:spLocks noGrp="1"/>
          </p:cNvSpPr>
          <p:nvPr>
            <p:ph idx="1"/>
          </p:nvPr>
        </p:nvSpPr>
        <p:spPr>
          <a:xfrm>
            <a:off x="1219200" y="925304"/>
            <a:ext cx="8085541" cy="5174555"/>
          </a:xfrm>
        </p:spPr>
        <p:txBody>
          <a:bodyPr/>
          <a:lstStyle/>
          <a:p>
            <a:pPr marL="0" indent="0">
              <a:buNone/>
            </a:pPr>
            <a:r>
              <a:rPr lang="en-US" altLang="en-US" dirty="0">
                <a:latin typeface="Times New Roman" panose="02020603050405020304" pitchFamily="18" charset="0"/>
                <a:cs typeface="Times New Roman" panose="02020603050405020304" pitchFamily="18" charset="0"/>
              </a:rPr>
              <a:t>Monin-Obukhov first proposed the similarity technique for characterizing the ABL when measurements at many levels are not practical: </a:t>
            </a:r>
          </a:p>
          <a:p>
            <a:pPr marL="0" indent="0">
              <a:buNone/>
            </a:pPr>
            <a:r>
              <a:rPr lang="en-US" altLang="en-US" dirty="0">
                <a:latin typeface="Times New Roman" panose="02020603050405020304" pitchFamily="18" charset="0"/>
                <a:cs typeface="Times New Roman" panose="02020603050405020304" pitchFamily="18" charset="0"/>
              </a:rPr>
              <a:t> </a:t>
            </a:r>
            <a:endParaRPr lang="en-US" altLang="en-US" sz="2800" dirty="0">
              <a:latin typeface="Times New Roman" panose="02020603050405020304" pitchFamily="18" charset="0"/>
              <a:cs typeface="Times New Roman" panose="02020603050405020304" pitchFamily="18" charset="0"/>
              <a:sym typeface="WP Greek Century" pitchFamily="2" charset="2"/>
            </a:endParaRPr>
          </a:p>
          <a:p>
            <a:pPr lvl="1">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sym typeface="WP Greek Century" pitchFamily="2" charset="2"/>
              </a:rPr>
              <a:t>Using physical intuition ……</a:t>
            </a:r>
          </a:p>
          <a:p>
            <a:pPr lvl="1">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sym typeface="WP Greek Century" pitchFamily="2" charset="2"/>
              </a:rPr>
              <a:t>Determine the relevant variables ….. </a:t>
            </a:r>
          </a:p>
          <a:p>
            <a:pPr lvl="1">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sym typeface="WP Greek Century" pitchFamily="2" charset="2"/>
              </a:rPr>
              <a:t>Apply dimensional analysis ……</a:t>
            </a:r>
          </a:p>
          <a:p>
            <a:pPr lvl="1">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sym typeface="WP Greek Century" pitchFamily="2" charset="2"/>
              </a:rPr>
              <a:t>develop universal relationships describing how ABL parameters vary with ht.</a:t>
            </a:r>
          </a:p>
        </p:txBody>
      </p:sp>
      <p:sp>
        <p:nvSpPr>
          <p:cNvPr id="3" name="Title 2">
            <a:extLst>
              <a:ext uri="{FF2B5EF4-FFF2-40B4-BE49-F238E27FC236}">
                <a16:creationId xmlns:a16="http://schemas.microsoft.com/office/drawing/2014/main" id="{41B63820-C56B-439E-B150-C50B76DB623A}"/>
              </a:ext>
            </a:extLst>
          </p:cNvPr>
          <p:cNvSpPr>
            <a:spLocks noGrp="1"/>
          </p:cNvSpPr>
          <p:nvPr>
            <p:ph type="title"/>
          </p:nvPr>
        </p:nvSpPr>
        <p:spPr>
          <a:xfrm>
            <a:off x="1219200" y="148936"/>
            <a:ext cx="7467600" cy="623888"/>
          </a:xfrm>
        </p:spPr>
        <p:txBody>
          <a:bodyPr/>
          <a:lstStyle/>
          <a:p>
            <a:r>
              <a:rPr lang="en-US" altLang="en-US" sz="3600" dirty="0">
                <a:latin typeface="Times New Roman" panose="02020603050405020304" pitchFamily="18" charset="0"/>
                <a:cs typeface="Times New Roman" panose="02020603050405020304" pitchFamily="18" charset="0"/>
              </a:rPr>
              <a:t>Similarity Theory</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372857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B177F7-F57D-26F2-3375-9EE2C65C5EC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4EF097-DCD7-5F11-8ABE-0D8462315161}"/>
              </a:ext>
            </a:extLst>
          </p:cNvPr>
          <p:cNvSpPr>
            <a:spLocks noGrp="1"/>
          </p:cNvSpPr>
          <p:nvPr>
            <p:ph idx="1"/>
          </p:nvPr>
        </p:nvSpPr>
        <p:spPr>
          <a:xfrm>
            <a:off x="690466" y="772824"/>
            <a:ext cx="8085541" cy="5646635"/>
          </a:xfrm>
        </p:spPr>
        <p:txBody>
          <a:bodyPr/>
          <a:lstStyle/>
          <a:p>
            <a:pPr marL="457200" lvl="1" indent="0">
              <a:buNone/>
            </a:pPr>
            <a:endParaRPr lang="en-US" altLang="en-US" dirty="0">
              <a:latin typeface="Times New Roman" panose="02020603050405020304" pitchFamily="18" charset="0"/>
              <a:cs typeface="Times New Roman" panose="02020603050405020304" pitchFamily="18" charset="0"/>
              <a:sym typeface="WP Greek Century" pitchFamily="2" charset="2"/>
            </a:endParaRPr>
          </a:p>
          <a:p>
            <a:pPr marL="457200" lvl="1" indent="0">
              <a:buNone/>
            </a:pPr>
            <a:r>
              <a:rPr lang="en-US" altLang="en-US" sz="2800" dirty="0">
                <a:latin typeface="Times New Roman" panose="02020603050405020304" pitchFamily="18" charset="0"/>
                <a:cs typeface="Times New Roman" panose="02020603050405020304" pitchFamily="18" charset="0"/>
                <a:sym typeface="WP Greek Century" pitchFamily="2" charset="2"/>
              </a:rPr>
              <a:t>These similarity relationships depends on:</a:t>
            </a:r>
          </a:p>
          <a:p>
            <a:pPr marL="457200" lvl="1" indent="0">
              <a:buNone/>
            </a:pPr>
            <a:endParaRPr lang="en-US" altLang="en-US" sz="2800" dirty="0">
              <a:latin typeface="Times New Roman" panose="02020603050405020304" pitchFamily="18" charset="0"/>
              <a:cs typeface="Times New Roman" panose="02020603050405020304" pitchFamily="18" charset="0"/>
              <a:sym typeface="WP Greek Century" pitchFamily="2" charset="2"/>
            </a:endParaRPr>
          </a:p>
          <a:p>
            <a:pPr marL="457200" lvl="1" indent="0">
              <a:buNone/>
            </a:pPr>
            <a:r>
              <a:rPr lang="en-US" altLang="en-US" sz="2800" dirty="0">
                <a:latin typeface="Times New Roman" panose="02020603050405020304" pitchFamily="18" charset="0"/>
                <a:cs typeface="Times New Roman" panose="02020603050405020304" pitchFamily="18" charset="0"/>
                <a:sym typeface="WP Greek Century" pitchFamily="2" charset="2"/>
              </a:rPr>
              <a:t>The scaling parameters for normalizing heights, velocities and temperatures along with ….</a:t>
            </a:r>
          </a:p>
          <a:p>
            <a:pPr marL="457200" lvl="1" indent="0">
              <a:buNone/>
            </a:pPr>
            <a:r>
              <a:rPr lang="en-US" altLang="en-US" sz="2800" dirty="0">
                <a:latin typeface="Times New Roman" panose="02020603050405020304" pitchFamily="18" charset="0"/>
                <a:cs typeface="Times New Roman" panose="02020603050405020304" pitchFamily="18" charset="0"/>
                <a:sym typeface="WP Greek Century" pitchFamily="2" charset="2"/>
              </a:rPr>
              <a:t>Empirical constants derived from decades of field studies at a wide variety of sites and under widely varying conditions.</a:t>
            </a:r>
          </a:p>
          <a:p>
            <a:pPr marL="457200" lvl="1" indent="0">
              <a:buNone/>
            </a:pPr>
            <a:endParaRPr lang="en-US" altLang="en-US" sz="2800" dirty="0">
              <a:latin typeface="Times New Roman" panose="02020603050405020304" pitchFamily="18" charset="0"/>
              <a:cs typeface="Times New Roman" panose="02020603050405020304" pitchFamily="18" charset="0"/>
              <a:sym typeface="WP Greek Century" pitchFamily="2" charset="2"/>
            </a:endParaRPr>
          </a:p>
        </p:txBody>
      </p:sp>
      <p:sp>
        <p:nvSpPr>
          <p:cNvPr id="3" name="Title 2">
            <a:extLst>
              <a:ext uri="{FF2B5EF4-FFF2-40B4-BE49-F238E27FC236}">
                <a16:creationId xmlns:a16="http://schemas.microsoft.com/office/drawing/2014/main" id="{1FEDDFFE-4F79-2E4B-E976-7CE7F5DE92F9}"/>
              </a:ext>
            </a:extLst>
          </p:cNvPr>
          <p:cNvSpPr>
            <a:spLocks noGrp="1"/>
          </p:cNvSpPr>
          <p:nvPr>
            <p:ph type="title"/>
          </p:nvPr>
        </p:nvSpPr>
        <p:spPr>
          <a:xfrm>
            <a:off x="1219200" y="148936"/>
            <a:ext cx="7467600" cy="623888"/>
          </a:xfrm>
        </p:spPr>
        <p:txBody>
          <a:bodyPr/>
          <a:lstStyle/>
          <a:p>
            <a:r>
              <a:rPr lang="en-US" altLang="en-US" sz="3600" dirty="0">
                <a:latin typeface="Times New Roman" panose="02020603050405020304" pitchFamily="18" charset="0"/>
                <a:cs typeface="Times New Roman" panose="02020603050405020304" pitchFamily="18" charset="0"/>
              </a:rPr>
              <a:t>Similarity Theory</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90452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A55CD-C292-2F32-08B1-61DAF03CDC26}"/>
            </a:ext>
          </a:extLst>
        </p:cNvPr>
        <p:cNvGrpSpPr/>
        <p:nvPr/>
      </p:nvGrpSpPr>
      <p:grpSpPr>
        <a:xfrm>
          <a:off x="0" y="0"/>
          <a:ext cx="0" cy="0"/>
          <a:chOff x="0" y="0"/>
          <a:chExt cx="0" cy="0"/>
        </a:xfrm>
      </p:grpSpPr>
      <p:sp>
        <p:nvSpPr>
          <p:cNvPr id="49154" name="Content Placeholder 6">
            <a:extLst>
              <a:ext uri="{FF2B5EF4-FFF2-40B4-BE49-F238E27FC236}">
                <a16:creationId xmlns:a16="http://schemas.microsoft.com/office/drawing/2014/main" id="{CC2C1488-BB13-6A18-91C2-B19F9055A0B3}"/>
              </a:ext>
            </a:extLst>
          </p:cNvPr>
          <p:cNvSpPr>
            <a:spLocks noGrp="1"/>
          </p:cNvSpPr>
          <p:nvPr>
            <p:ph sz="half" idx="1"/>
          </p:nvPr>
        </p:nvSpPr>
        <p:spPr>
          <a:xfrm>
            <a:off x="1524000" y="1066800"/>
            <a:ext cx="7239000" cy="5486400"/>
          </a:xfrm>
        </p:spPr>
        <p:txBody>
          <a:bodyPr/>
          <a:lstStyle/>
          <a:p>
            <a:pPr marL="0" indent="0" eaLnBrk="1" hangingPunct="1">
              <a:buNone/>
              <a:defRPr/>
            </a:pPr>
            <a:r>
              <a:rPr lang="en-US" altLang="en-US" sz="3200" dirty="0">
                <a:latin typeface="Times New Roman" panose="02020603050405020304" pitchFamily="18" charset="0"/>
                <a:cs typeface="Times New Roman" panose="02020603050405020304" pitchFamily="18" charset="0"/>
              </a:rPr>
              <a:t>Log wind profile:</a:t>
            </a:r>
          </a:p>
          <a:p>
            <a:pPr eaLnBrk="1" hangingPunct="1">
              <a:defRPr/>
            </a:pPr>
            <a:endParaRPr lang="en-US" altLang="en-US" sz="2800" dirty="0">
              <a:latin typeface="Times New Roman" panose="02020603050405020304" pitchFamily="18" charset="0"/>
              <a:cs typeface="Times New Roman" panose="02020603050405020304" pitchFamily="18" charset="0"/>
            </a:endParaRPr>
          </a:p>
          <a:p>
            <a:pPr marL="0" indent="0" eaLnBrk="1" hangingPunct="1">
              <a:buFont typeface="Wingdings" pitchFamily="2" charset="2"/>
              <a:buNone/>
              <a:defRPr/>
            </a:pPr>
            <a:endParaRPr lang="en-US" altLang="en-US" sz="2800"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defRPr/>
            </a:pPr>
            <a:r>
              <a:rPr lang="en-US" altLang="en-US" dirty="0">
                <a:latin typeface="Times New Roman" panose="02020603050405020304" pitchFamily="18" charset="0"/>
                <a:cs typeface="Times New Roman" panose="02020603050405020304" pitchFamily="18" charset="0"/>
              </a:rPr>
              <a:t>	</a:t>
            </a:r>
          </a:p>
          <a:p>
            <a:pPr lvl="1" eaLnBrk="1" hangingPunct="1">
              <a:buFont typeface="Arial" panose="020B0604020202020204" pitchFamily="34" charset="0"/>
              <a:buNone/>
              <a:defRPr/>
            </a:pPr>
            <a:endParaRPr lang="en-US" altLang="en-US"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defRPr/>
            </a:pPr>
            <a:r>
              <a:rPr lang="en-US" altLang="en-US" i="1" dirty="0">
                <a:latin typeface="Times New Roman" panose="02020603050405020304" pitchFamily="18" charset="0"/>
                <a:cs typeface="Times New Roman" panose="02020603050405020304" pitchFamily="18" charset="0"/>
              </a:rPr>
              <a:t>	</a:t>
            </a:r>
            <a:r>
              <a:rPr lang="en-US" altLang="en-US" sz="2800" i="1" dirty="0">
                <a:latin typeface="Times New Roman" panose="02020603050405020304" pitchFamily="18" charset="0"/>
                <a:cs typeface="Times New Roman" panose="02020603050405020304" pitchFamily="18" charset="0"/>
              </a:rPr>
              <a:t>U</a:t>
            </a:r>
            <a:r>
              <a:rPr lang="en-US" altLang="en-US" sz="2800" dirty="0">
                <a:latin typeface="Times New Roman" panose="02020603050405020304" pitchFamily="18" charset="0"/>
                <a:cs typeface="Times New Roman" panose="02020603050405020304" pitchFamily="18" charset="0"/>
              </a:rPr>
              <a:t> = mean horizontal wind speed</a:t>
            </a:r>
          </a:p>
          <a:p>
            <a:pPr lvl="1" eaLnBrk="1" hangingPunct="1">
              <a:buFont typeface="Arial" panose="020B0604020202020204" pitchFamily="34" charset="0"/>
              <a:buNone/>
              <a:defRPr/>
            </a:pPr>
            <a:r>
              <a:rPr lang="en-US" altLang="en-US" sz="2800" dirty="0">
                <a:latin typeface="Times New Roman" panose="02020603050405020304" pitchFamily="18" charset="0"/>
                <a:cs typeface="Times New Roman" panose="02020603050405020304" pitchFamily="18" charset="0"/>
              </a:rPr>
              <a:t>	</a:t>
            </a:r>
            <a:r>
              <a:rPr lang="en-US" altLang="en-US" sz="2800" i="1" dirty="0">
                <a:solidFill>
                  <a:srgbClr val="0000FF"/>
                </a:solidFill>
                <a:latin typeface="Times New Roman" panose="02020603050405020304" pitchFamily="18" charset="0"/>
                <a:cs typeface="Times New Roman" panose="02020603050405020304" pitchFamily="18" charset="0"/>
              </a:rPr>
              <a:t>u</a:t>
            </a:r>
            <a:r>
              <a:rPr lang="en-US" altLang="en-US" sz="2800" i="1" baseline="-25000" dirty="0">
                <a:solidFill>
                  <a:srgbClr val="0000FF"/>
                </a:solidFill>
                <a:latin typeface="Times New Roman" panose="02020603050405020304" pitchFamily="18" charset="0"/>
                <a:cs typeface="Times New Roman" panose="02020603050405020304" pitchFamily="18" charset="0"/>
              </a:rPr>
              <a:t>*</a:t>
            </a:r>
            <a:r>
              <a:rPr lang="en-US" altLang="en-US" sz="2800" dirty="0">
                <a:solidFill>
                  <a:srgbClr val="0000FF"/>
                </a:solidFill>
                <a:latin typeface="Times New Roman" panose="02020603050405020304" pitchFamily="18" charset="0"/>
                <a:cs typeface="Times New Roman" panose="02020603050405020304" pitchFamily="18" charset="0"/>
              </a:rPr>
              <a:t> = surface friction velocity</a:t>
            </a:r>
          </a:p>
          <a:p>
            <a:pPr lvl="1" eaLnBrk="1" hangingPunct="1">
              <a:buFont typeface="Arial" panose="020B0604020202020204" pitchFamily="34" charset="0"/>
              <a:buNone/>
              <a:defRPr/>
            </a:pPr>
            <a:r>
              <a:rPr lang="en-US" altLang="en-US" sz="2800" dirty="0">
                <a:latin typeface="Times New Roman" panose="02020603050405020304" pitchFamily="18" charset="0"/>
                <a:cs typeface="Times New Roman" panose="02020603050405020304" pitchFamily="18" charset="0"/>
              </a:rPr>
              <a:t>	</a:t>
            </a:r>
            <a:r>
              <a:rPr lang="en-US" altLang="en-US" sz="2800" dirty="0">
                <a:solidFill>
                  <a:srgbClr val="0000FF"/>
                </a:solidFill>
                <a:latin typeface="Times New Roman" panose="02020603050405020304" pitchFamily="18" charset="0"/>
                <a:cs typeface="Times New Roman" panose="02020603050405020304" pitchFamily="18" charset="0"/>
              </a:rPr>
              <a:t>z</a:t>
            </a:r>
            <a:r>
              <a:rPr lang="en-US" altLang="en-US" sz="2800" baseline="-25000" dirty="0">
                <a:solidFill>
                  <a:srgbClr val="0000FF"/>
                </a:solidFill>
                <a:latin typeface="Times New Roman" panose="02020603050405020304" pitchFamily="18" charset="0"/>
                <a:cs typeface="Times New Roman" panose="02020603050405020304" pitchFamily="18" charset="0"/>
              </a:rPr>
              <a:t>0</a:t>
            </a:r>
            <a:r>
              <a:rPr lang="en-US" altLang="en-US" sz="2800" dirty="0">
                <a:solidFill>
                  <a:srgbClr val="0000FF"/>
                </a:solidFill>
                <a:latin typeface="Times New Roman" panose="02020603050405020304" pitchFamily="18" charset="0"/>
                <a:cs typeface="Times New Roman" panose="02020603050405020304" pitchFamily="18" charset="0"/>
              </a:rPr>
              <a:t> = surface roughness length</a:t>
            </a:r>
          </a:p>
          <a:p>
            <a:pPr lvl="1" eaLnBrk="1" hangingPunct="1">
              <a:buFont typeface="Arial" panose="020B0604020202020204" pitchFamily="34" charset="0"/>
              <a:buNone/>
              <a:defRPr/>
            </a:pPr>
            <a:r>
              <a:rPr lang="en-US" altLang="en-US" sz="2800" i="1" dirty="0">
                <a:latin typeface="Times New Roman" panose="02020603050405020304" pitchFamily="18" charset="0"/>
                <a:cs typeface="Times New Roman" panose="02020603050405020304" pitchFamily="18" charset="0"/>
              </a:rPr>
              <a:t>	z</a:t>
            </a:r>
            <a:r>
              <a:rPr lang="en-US" altLang="en-US" sz="2800" dirty="0">
                <a:latin typeface="Times New Roman" panose="02020603050405020304" pitchFamily="18" charset="0"/>
                <a:cs typeface="Times New Roman" panose="02020603050405020304" pitchFamily="18" charset="0"/>
              </a:rPr>
              <a:t>  = height</a:t>
            </a:r>
            <a:endParaRPr lang="en-US" altLang="en-US" sz="2800" dirty="0">
              <a:solidFill>
                <a:srgbClr val="0000FF"/>
              </a:solidFill>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defRPr/>
            </a:pPr>
            <a:r>
              <a:rPr lang="en-US" altLang="en-US" sz="2800" dirty="0">
                <a:latin typeface="Times New Roman" panose="02020603050405020304" pitchFamily="18" charset="0"/>
                <a:cs typeface="Times New Roman" panose="02020603050405020304" pitchFamily="18" charset="0"/>
              </a:rPr>
              <a:t>	</a:t>
            </a:r>
            <a:r>
              <a:rPr lang="en-US" altLang="en-US" sz="2800" i="1" dirty="0">
                <a:latin typeface="Times New Roman" panose="02020603050405020304" pitchFamily="18" charset="0"/>
                <a:cs typeface="Times New Roman" panose="02020603050405020304" pitchFamily="18" charset="0"/>
              </a:rPr>
              <a:t>k</a:t>
            </a:r>
            <a:r>
              <a:rPr lang="en-US" altLang="en-US" sz="2800" dirty="0">
                <a:latin typeface="Times New Roman" panose="02020603050405020304" pitchFamily="18" charset="0"/>
                <a:cs typeface="Times New Roman" panose="02020603050405020304" pitchFamily="18" charset="0"/>
              </a:rPr>
              <a:t>  = von Karman constant = 0.4</a:t>
            </a:r>
          </a:p>
          <a:p>
            <a:pPr lvl="1" eaLnBrk="1" hangingPunct="1">
              <a:buFont typeface="Arial" panose="020B0604020202020204" pitchFamily="34" charset="0"/>
              <a:buNone/>
              <a:defRPr/>
            </a:pPr>
            <a:endParaRPr lang="en-US" altLang="en-US" dirty="0">
              <a:latin typeface="Times New Roman" panose="02020603050405020304" pitchFamily="18" charset="0"/>
              <a:cs typeface="Times New Roman" panose="02020603050405020304" pitchFamily="18" charset="0"/>
            </a:endParaRPr>
          </a:p>
          <a:p>
            <a:pPr lvl="1" eaLnBrk="1" hangingPunct="1">
              <a:defRPr/>
            </a:pPr>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dirty="0">
              <a:latin typeface="Times New Roman" panose="02020603050405020304" pitchFamily="18" charset="0"/>
              <a:cs typeface="Times New Roman" panose="02020603050405020304" pitchFamily="18" charset="0"/>
            </a:endParaRPr>
          </a:p>
        </p:txBody>
      </p:sp>
      <p:sp>
        <p:nvSpPr>
          <p:cNvPr id="6" name="Title 4">
            <a:extLst>
              <a:ext uri="{FF2B5EF4-FFF2-40B4-BE49-F238E27FC236}">
                <a16:creationId xmlns:a16="http://schemas.microsoft.com/office/drawing/2014/main" id="{B88B43A0-6B98-F7C1-0E1E-83D7D5A53DEA}"/>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Similarity Example</a:t>
            </a:r>
          </a:p>
        </p:txBody>
      </p:sp>
      <mc:AlternateContent xmlns:mc="http://schemas.openxmlformats.org/markup-compatibility/2006" xmlns:a14="http://schemas.microsoft.com/office/drawing/2010/main">
        <mc:Choice Requires="a14">
          <p:sp>
            <p:nvSpPr>
              <p:cNvPr id="3" name="Object 10">
                <a:extLst>
                  <a:ext uri="{FF2B5EF4-FFF2-40B4-BE49-F238E27FC236}">
                    <a16:creationId xmlns:a16="http://schemas.microsoft.com/office/drawing/2014/main" id="{AABD80F9-3FB7-AB16-7934-B679F8444C69}"/>
                  </a:ext>
                </a:extLst>
              </p:cNvPr>
              <p:cNvSpPr txBox="1"/>
              <p:nvPr/>
            </p:nvSpPr>
            <p:spPr bwMode="auto">
              <a:xfrm>
                <a:off x="2878321" y="1741622"/>
                <a:ext cx="3811845" cy="132606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f>
                        <m:fPr>
                          <m:ctrlPr>
                            <a:rPr lang="en-US" sz="3600" i="1">
                              <a:solidFill>
                                <a:srgbClr val="000000"/>
                              </a:solidFill>
                              <a:latin typeface="Cambria Math" panose="02040503050406030204" pitchFamily="18" charset="0"/>
                            </a:rPr>
                          </m:ctrlPr>
                        </m:fPr>
                        <m:num>
                          <m:r>
                            <a:rPr lang="en-US" sz="3600" i="1">
                              <a:solidFill>
                                <a:srgbClr val="000000"/>
                              </a:solidFill>
                              <a:latin typeface="Cambria Math" panose="02040503050406030204" pitchFamily="18" charset="0"/>
                            </a:rPr>
                            <m:t>𝑢</m:t>
                          </m:r>
                        </m:num>
                        <m:den>
                          <m:sSub>
                            <m:sSubPr>
                              <m:ctrlPr>
                                <a:rPr lang="en-US" sz="3600" i="1">
                                  <a:solidFill>
                                    <a:srgbClr val="000000"/>
                                  </a:solidFill>
                                  <a:latin typeface="Cambria Math" panose="02040503050406030204" pitchFamily="18" charset="0"/>
                                </a:rPr>
                              </m:ctrlPr>
                            </m:sSubPr>
                            <m:e>
                              <m:r>
                                <a:rPr lang="en-US" sz="3600" i="1">
                                  <a:solidFill>
                                    <a:srgbClr val="000000"/>
                                  </a:solidFill>
                                  <a:latin typeface="Cambria Math" panose="02040503050406030204" pitchFamily="18" charset="0"/>
                                </a:rPr>
                                <m:t>𝑢</m:t>
                              </m:r>
                            </m:e>
                            <m:sub>
                              <m:r>
                                <a:rPr lang="en-US" sz="3600" i="1">
                                  <a:solidFill>
                                    <a:srgbClr val="000000"/>
                                  </a:solidFill>
                                  <a:latin typeface="Cambria Math" panose="02040503050406030204" pitchFamily="18" charset="0"/>
                                </a:rPr>
                                <m:t>∗</m:t>
                              </m:r>
                            </m:sub>
                          </m:sSub>
                        </m:den>
                      </m:f>
                      <m:r>
                        <a:rPr lang="en-US" sz="3600" i="1">
                          <a:solidFill>
                            <a:srgbClr val="000000"/>
                          </a:solidFill>
                          <a:latin typeface="Cambria Math" panose="02040503050406030204" pitchFamily="18" charset="0"/>
                        </a:rPr>
                        <m:t>=</m:t>
                      </m:r>
                      <m:f>
                        <m:fPr>
                          <m:ctrlPr>
                            <a:rPr lang="en-US" sz="3600" i="1">
                              <a:solidFill>
                                <a:srgbClr val="000000"/>
                              </a:solidFill>
                              <a:latin typeface="Cambria Math" panose="02040503050406030204" pitchFamily="18" charset="0"/>
                            </a:rPr>
                          </m:ctrlPr>
                        </m:fPr>
                        <m:num>
                          <m:r>
                            <a:rPr lang="en-US" sz="3600" i="1">
                              <a:solidFill>
                                <a:srgbClr val="000000"/>
                              </a:solidFill>
                              <a:latin typeface="Cambria Math" panose="02040503050406030204" pitchFamily="18" charset="0"/>
                            </a:rPr>
                            <m:t>1</m:t>
                          </m:r>
                        </m:num>
                        <m:den>
                          <m:r>
                            <a:rPr lang="en-US" sz="3600" i="1">
                              <a:solidFill>
                                <a:srgbClr val="000000"/>
                              </a:solidFill>
                              <a:latin typeface="Cambria Math" panose="02040503050406030204" pitchFamily="18" charset="0"/>
                            </a:rPr>
                            <m:t>𝑘</m:t>
                          </m:r>
                        </m:den>
                      </m:f>
                      <m:r>
                        <a:rPr lang="en-US" sz="3600" i="1">
                          <a:solidFill>
                            <a:srgbClr val="000000"/>
                          </a:solidFill>
                          <a:latin typeface="Cambria Math" panose="02040503050406030204" pitchFamily="18" charset="0"/>
                        </a:rPr>
                        <m:t>⋅</m:t>
                      </m:r>
                      <m:func>
                        <m:funcPr>
                          <m:ctrlPr>
                            <a:rPr lang="en-US" sz="3600" i="1">
                              <a:solidFill>
                                <a:srgbClr val="000000"/>
                              </a:solidFill>
                              <a:latin typeface="Cambria Math" panose="02040503050406030204" pitchFamily="18" charset="0"/>
                            </a:rPr>
                          </m:ctrlPr>
                        </m:funcPr>
                        <m:fName>
                          <m:r>
                            <m:rPr>
                              <m:sty m:val="p"/>
                            </m:rPr>
                            <a:rPr lang="en-US" sz="3600" i="0">
                              <a:solidFill>
                                <a:srgbClr val="000000"/>
                              </a:solidFill>
                              <a:latin typeface="Cambria Math" panose="02040503050406030204" pitchFamily="18" charset="0"/>
                            </a:rPr>
                            <m:t>ln</m:t>
                          </m:r>
                        </m:fName>
                        <m:e>
                          <m:d>
                            <m:dPr>
                              <m:ctrlPr>
                                <a:rPr lang="en-US" sz="3600" i="1">
                                  <a:solidFill>
                                    <a:srgbClr val="000000"/>
                                  </a:solidFill>
                                  <a:latin typeface="Cambria Math" panose="02040503050406030204" pitchFamily="18" charset="0"/>
                                </a:rPr>
                              </m:ctrlPr>
                            </m:dPr>
                            <m:e>
                              <m:f>
                                <m:fPr>
                                  <m:ctrlPr>
                                    <a:rPr lang="en-US" sz="3600" i="1">
                                      <a:solidFill>
                                        <a:srgbClr val="000000"/>
                                      </a:solidFill>
                                      <a:latin typeface="Cambria Math" panose="02040503050406030204" pitchFamily="18" charset="0"/>
                                    </a:rPr>
                                  </m:ctrlPr>
                                </m:fPr>
                                <m:num>
                                  <m:r>
                                    <a:rPr lang="en-US" sz="3600" i="1">
                                      <a:solidFill>
                                        <a:srgbClr val="000000"/>
                                      </a:solidFill>
                                      <a:latin typeface="Cambria Math" panose="02040503050406030204" pitchFamily="18" charset="0"/>
                                    </a:rPr>
                                    <m:t>𝑧</m:t>
                                  </m:r>
                                </m:num>
                                <m:den>
                                  <m:sSub>
                                    <m:sSubPr>
                                      <m:ctrlPr>
                                        <a:rPr lang="en-US" sz="3600" i="1">
                                          <a:solidFill>
                                            <a:srgbClr val="000000"/>
                                          </a:solidFill>
                                          <a:latin typeface="Cambria Math" panose="02040503050406030204" pitchFamily="18" charset="0"/>
                                        </a:rPr>
                                      </m:ctrlPr>
                                    </m:sSubPr>
                                    <m:e>
                                      <m:r>
                                        <a:rPr lang="en-US" sz="3600" i="1">
                                          <a:solidFill>
                                            <a:srgbClr val="000000"/>
                                          </a:solidFill>
                                          <a:latin typeface="Cambria Math" panose="02040503050406030204" pitchFamily="18" charset="0"/>
                                        </a:rPr>
                                        <m:t>𝑧</m:t>
                                      </m:r>
                                    </m:e>
                                    <m:sub>
                                      <m:r>
                                        <a:rPr lang="en-US" sz="3600" i="1">
                                          <a:solidFill>
                                            <a:srgbClr val="000000"/>
                                          </a:solidFill>
                                          <a:latin typeface="Cambria Math" panose="02040503050406030204" pitchFamily="18" charset="0"/>
                                        </a:rPr>
                                        <m:t>𝑜</m:t>
                                      </m:r>
                                    </m:sub>
                                  </m:sSub>
                                </m:den>
                              </m:f>
                            </m:e>
                          </m:d>
                        </m:e>
                      </m:func>
                    </m:oMath>
                  </m:oMathPara>
                </a14:m>
                <a:endParaRPr lang="en-US" sz="3600" dirty="0"/>
              </a:p>
            </p:txBody>
          </p:sp>
        </mc:Choice>
        <mc:Fallback xmlns="">
          <p:sp>
            <p:nvSpPr>
              <p:cNvPr id="3" name="Object 10">
                <a:extLst>
                  <a:ext uri="{FF2B5EF4-FFF2-40B4-BE49-F238E27FC236}">
                    <a16:creationId xmlns:a16="http://schemas.microsoft.com/office/drawing/2014/main" id="{AABD80F9-3FB7-AB16-7934-B679F8444C69}"/>
                  </a:ext>
                </a:extLst>
              </p:cNvPr>
              <p:cNvSpPr txBox="1">
                <a:spLocks noRot="1" noChangeAspect="1" noMove="1" noResize="1" noEditPoints="1" noAdjustHandles="1" noChangeArrowheads="1" noChangeShapeType="1" noTextEdit="1"/>
              </p:cNvSpPr>
              <p:nvPr/>
            </p:nvSpPr>
            <p:spPr bwMode="auto">
              <a:xfrm>
                <a:off x="2878321" y="1741622"/>
                <a:ext cx="3811845" cy="1326060"/>
              </a:xfrm>
              <a:prstGeom prst="rect">
                <a:avLst/>
              </a:prstGeom>
              <a:blipFill>
                <a:blip r:embed="rId3"/>
                <a:stretch>
                  <a:fillRect/>
                </a:stretch>
              </a:blipFill>
              <a:ln>
                <a:noFill/>
              </a:ln>
              <a:effectLst/>
            </p:spPr>
            <p:txBody>
              <a:bodyPr/>
              <a:lstStyle/>
              <a:p>
                <a:r>
                  <a:rPr lang="en-US">
                    <a:noFill/>
                  </a:rPr>
                  <a:t> </a:t>
                </a:r>
              </a:p>
            </p:txBody>
          </p:sp>
        </mc:Fallback>
      </mc:AlternateContent>
    </p:spTree>
    <p:extLst>
      <p:ext uri="{BB962C8B-B14F-4D97-AF65-F5344CB8AC3E}">
        <p14:creationId xmlns:p14="http://schemas.microsoft.com/office/powerpoint/2010/main" val="2110225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B7585649-7B3B-440B-B437-8182C06CAB2C}"/>
                  </a:ext>
                </a:extLst>
              </p:cNvPr>
              <p:cNvSpPr>
                <a:spLocks noGrp="1"/>
              </p:cNvSpPr>
              <p:nvPr>
                <p:ph idx="1"/>
              </p:nvPr>
            </p:nvSpPr>
            <p:spPr>
              <a:xfrm>
                <a:off x="1408670" y="1202360"/>
                <a:ext cx="7534876" cy="5546726"/>
              </a:xfrm>
            </p:spPr>
            <p:txBody>
              <a:bodyPr/>
              <a:lstStyle/>
              <a:p>
                <a:pPr marL="0" indent="0">
                  <a:lnSpc>
                    <a:spcPct val="90000"/>
                  </a:lnSpc>
                  <a:buNone/>
                </a:pPr>
                <a:r>
                  <a:rPr lang="en-US" altLang="en-US" sz="3200" dirty="0">
                    <a:latin typeface="Times New Roman" panose="02020603050405020304" pitchFamily="18" charset="0"/>
                    <a:cs typeface="Times New Roman" panose="02020603050405020304" pitchFamily="18" charset="0"/>
                  </a:rPr>
                  <a:t>   Scaling Parameters in AERMOD:</a:t>
                </a:r>
              </a:p>
              <a:p>
                <a:pPr marL="0" indent="0">
                  <a:lnSpc>
                    <a:spcPct val="90000"/>
                  </a:lnSpc>
                  <a:buNone/>
                </a:pPr>
                <a:endParaRPr lang="en-US" altLang="en-US" sz="3200" dirty="0">
                  <a:latin typeface="Times New Roman" panose="02020603050405020304" pitchFamily="18" charset="0"/>
                  <a:cs typeface="Times New Roman" panose="02020603050405020304" pitchFamily="18" charset="0"/>
                </a:endParaRPr>
              </a:p>
              <a:p>
                <a:pPr lvl="1">
                  <a:lnSpc>
                    <a:spcPct val="90000"/>
                  </a:lnSpc>
                </a:pPr>
                <a:r>
                  <a:rPr lang="en-US" altLang="en-US" sz="2800" dirty="0">
                    <a:latin typeface="Times New Roman" panose="02020603050405020304" pitchFamily="18" charset="0"/>
                    <a:cs typeface="Times New Roman" panose="02020603050405020304" pitchFamily="18" charset="0"/>
                  </a:rPr>
                  <a:t>Surface roughness length (</a:t>
                </a:r>
                <a14:m>
                  <m:oMath xmlns:m="http://schemas.openxmlformats.org/officeDocument/2006/math">
                    <m:sSub>
                      <m:sSubPr>
                        <m:ctrlPr>
                          <a:rPr lang="en-US" sz="2800" i="1" smtClean="0">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𝑧</m:t>
                        </m:r>
                      </m:e>
                      <m:sub>
                        <m:r>
                          <a:rPr lang="en-US" sz="2800" i="1">
                            <a:solidFill>
                              <a:srgbClr val="000000"/>
                            </a:solidFill>
                            <a:latin typeface="Cambria Math" panose="02040503050406030204" pitchFamily="18" charset="0"/>
                          </a:rPr>
                          <m:t>𝑜</m:t>
                        </m:r>
                      </m:sub>
                    </m:sSub>
                  </m:oMath>
                </a14:m>
                <a:r>
                  <a:rPr lang="en-US" altLang="en-US" sz="2800" dirty="0">
                    <a:latin typeface="Times New Roman" panose="02020603050405020304" pitchFamily="18" charset="0"/>
                    <a:cs typeface="Times New Roman" panose="02020603050405020304" pitchFamily="18" charset="0"/>
                  </a:rPr>
                  <a:t>)</a:t>
                </a:r>
              </a:p>
              <a:p>
                <a:pPr lvl="1">
                  <a:lnSpc>
                    <a:spcPct val="90000"/>
                  </a:lnSpc>
                </a:pPr>
                <a:r>
                  <a:rPr lang="en-US" altLang="en-US" sz="2800" dirty="0">
                    <a:latin typeface="Times New Roman" panose="02020603050405020304" pitchFamily="18" charset="0"/>
                    <a:cs typeface="Times New Roman" panose="02020603050405020304" pitchFamily="18" charset="0"/>
                  </a:rPr>
                  <a:t>Monin-Obukhov length (L)</a:t>
                </a:r>
              </a:p>
              <a:p>
                <a:pPr lvl="1">
                  <a:lnSpc>
                    <a:spcPct val="90000"/>
                  </a:lnSpc>
                </a:pPr>
                <a:r>
                  <a:rPr lang="en-US" altLang="en-US" sz="2800" dirty="0">
                    <a:latin typeface="Times New Roman" panose="02020603050405020304" pitchFamily="18" charset="0"/>
                    <a:cs typeface="Times New Roman" panose="02020603050405020304" pitchFamily="18" charset="0"/>
                    <a:sym typeface="WP Greek Century" pitchFamily="2" charset="2"/>
                  </a:rPr>
                  <a:t>Wind-driven mixing height (</a:t>
                </a:r>
                <a:r>
                  <a:rPr lang="en-US" altLang="en-US" sz="2800" dirty="0" err="1">
                    <a:latin typeface="Times New Roman" panose="02020603050405020304" pitchFamily="18" charset="0"/>
                    <a:cs typeface="Times New Roman" panose="02020603050405020304" pitchFamily="18" charset="0"/>
                    <a:sym typeface="WP Greek Century" pitchFamily="2" charset="2"/>
                  </a:rPr>
                  <a:t>z</a:t>
                </a:r>
                <a:r>
                  <a:rPr lang="en-US" altLang="en-US" sz="2800" baseline="-25000" dirty="0" err="1">
                    <a:latin typeface="Times New Roman" panose="02020603050405020304" pitchFamily="18" charset="0"/>
                    <a:cs typeface="Times New Roman" panose="02020603050405020304" pitchFamily="18" charset="0"/>
                    <a:sym typeface="WP Greek Century" pitchFamily="2" charset="2"/>
                  </a:rPr>
                  <a:t>im</a:t>
                </a:r>
                <a:r>
                  <a:rPr lang="en-US" altLang="en-US" sz="2800" dirty="0">
                    <a:latin typeface="Times New Roman" panose="02020603050405020304" pitchFamily="18" charset="0"/>
                    <a:cs typeface="Times New Roman" panose="02020603050405020304" pitchFamily="18" charset="0"/>
                    <a:sym typeface="WP Greek Century" pitchFamily="2" charset="2"/>
                  </a:rPr>
                  <a:t>)</a:t>
                </a:r>
              </a:p>
              <a:p>
                <a:pPr lvl="1">
                  <a:lnSpc>
                    <a:spcPct val="90000"/>
                  </a:lnSpc>
                </a:pPr>
                <a:r>
                  <a:rPr lang="en-US" sz="2800" dirty="0">
                    <a:latin typeface="Times New Roman" panose="02020603050405020304" pitchFamily="18" charset="0"/>
                    <a:cs typeface="Times New Roman" panose="02020603050405020304" pitchFamily="18" charset="0"/>
                    <a:sym typeface="WP Greek Century" pitchFamily="2" charset="2"/>
                  </a:rPr>
                  <a:t>Convection-driven mixing height </a:t>
                </a:r>
                <a:r>
                  <a:rPr lang="en-US" altLang="en-US" sz="2800" dirty="0">
                    <a:latin typeface="Times New Roman" panose="02020603050405020304" pitchFamily="18" charset="0"/>
                    <a:cs typeface="Times New Roman" panose="02020603050405020304" pitchFamily="18" charset="0"/>
                    <a:sym typeface="WP Greek Century" pitchFamily="2" charset="2"/>
                  </a:rPr>
                  <a:t>(</a:t>
                </a:r>
                <a:r>
                  <a:rPr lang="en-US" altLang="en-US" sz="2800" dirty="0" err="1">
                    <a:latin typeface="Times New Roman" panose="02020603050405020304" pitchFamily="18" charset="0"/>
                    <a:cs typeface="Times New Roman" panose="02020603050405020304" pitchFamily="18" charset="0"/>
                    <a:sym typeface="WP Greek Century" pitchFamily="2" charset="2"/>
                  </a:rPr>
                  <a:t>z</a:t>
                </a:r>
                <a:r>
                  <a:rPr lang="en-US" altLang="en-US" sz="2800" baseline="-25000" dirty="0" err="1">
                    <a:latin typeface="Times New Roman" panose="02020603050405020304" pitchFamily="18" charset="0"/>
                    <a:cs typeface="Times New Roman" panose="02020603050405020304" pitchFamily="18" charset="0"/>
                    <a:sym typeface="WP Greek Century" pitchFamily="2" charset="2"/>
                  </a:rPr>
                  <a:t>ic</a:t>
                </a:r>
                <a:r>
                  <a:rPr lang="en-US" altLang="en-US" sz="2800" dirty="0">
                    <a:latin typeface="Times New Roman" panose="02020603050405020304" pitchFamily="18" charset="0"/>
                    <a:cs typeface="Times New Roman" panose="02020603050405020304" pitchFamily="18" charset="0"/>
                    <a:sym typeface="WP Greek Century" pitchFamily="2" charset="2"/>
                  </a:rPr>
                  <a:t>)</a:t>
                </a:r>
              </a:p>
              <a:p>
                <a:pPr lvl="1">
                  <a:lnSpc>
                    <a:spcPct val="90000"/>
                  </a:lnSpc>
                </a:pPr>
                <a:r>
                  <a:rPr lang="en-US" altLang="en-US" sz="2800" dirty="0">
                    <a:latin typeface="Times New Roman" panose="02020603050405020304" pitchFamily="18" charset="0"/>
                    <a:cs typeface="Times New Roman" panose="02020603050405020304" pitchFamily="18" charset="0"/>
                  </a:rPr>
                  <a:t>Friction velocity (u</a:t>
                </a:r>
                <a:r>
                  <a:rPr lang="en-US" altLang="en-US" sz="2800" baseline="-25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a:t>
                </a:r>
              </a:p>
              <a:p>
                <a:pPr lvl="1">
                  <a:lnSpc>
                    <a:spcPct val="90000"/>
                  </a:lnSpc>
                </a:pPr>
                <a:r>
                  <a:rPr lang="en-US" altLang="en-US" sz="2800" dirty="0">
                    <a:latin typeface="Times New Roman" panose="02020603050405020304" pitchFamily="18" charset="0"/>
                    <a:cs typeface="Times New Roman" panose="02020603050405020304" pitchFamily="18" charset="0"/>
                  </a:rPr>
                  <a:t>Convective velocity scale (w</a:t>
                </a:r>
                <a:r>
                  <a:rPr lang="en-US" altLang="en-US" sz="2800" baseline="-25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a:t>
                </a:r>
              </a:p>
              <a:p>
                <a:pPr lvl="1">
                  <a:lnSpc>
                    <a:spcPct val="90000"/>
                  </a:lnSpc>
                </a:pPr>
                <a:r>
                  <a:rPr lang="en-US" altLang="en-US" sz="2800" dirty="0">
                    <a:latin typeface="Times New Roman" panose="02020603050405020304" pitchFamily="18" charset="0"/>
                    <a:cs typeface="Times New Roman" panose="02020603050405020304" pitchFamily="18" charset="0"/>
                  </a:rPr>
                  <a:t>Temperature scale (</a:t>
                </a:r>
                <a:r>
                  <a:rPr lang="el-GR" altLang="en-US" sz="2800" dirty="0">
                    <a:latin typeface="Times New Roman" panose="02020603050405020304" pitchFamily="18" charset="0"/>
                    <a:cs typeface="Times New Roman" panose="02020603050405020304" pitchFamily="18" charset="0"/>
                    <a:sym typeface="WP Greek Century" pitchFamily="2" charset="2"/>
                  </a:rPr>
                  <a:t>θ</a:t>
                </a:r>
                <a:r>
                  <a:rPr lang="en-US" altLang="en-US" sz="2800" baseline="-25000" dirty="0">
                    <a:latin typeface="Times New Roman" panose="02020603050405020304" pitchFamily="18" charset="0"/>
                    <a:cs typeface="Times New Roman" panose="02020603050405020304" pitchFamily="18" charset="0"/>
                    <a:sym typeface="WP Greek Century" pitchFamily="2" charset="2"/>
                  </a:rPr>
                  <a:t>*</a:t>
                </a:r>
                <a:r>
                  <a:rPr lang="en-US" altLang="en-US" sz="2800" dirty="0">
                    <a:latin typeface="Times New Roman" panose="02020603050405020304" pitchFamily="18" charset="0"/>
                    <a:cs typeface="Times New Roman" panose="02020603050405020304" pitchFamily="18" charset="0"/>
                    <a:sym typeface="WP Greek Century" pitchFamily="2" charset="2"/>
                  </a:rPr>
                  <a:t>)</a:t>
                </a:r>
              </a:p>
              <a:p>
                <a:pPr marL="457200" lvl="1" indent="0">
                  <a:lnSpc>
                    <a:spcPct val="90000"/>
                  </a:lnSpc>
                  <a:buNone/>
                </a:pPr>
                <a:endParaRPr lang="en-US" altLang="en-US" sz="2800" dirty="0">
                  <a:latin typeface="Times New Roman" panose="02020603050405020304" pitchFamily="18" charset="0"/>
                  <a:cs typeface="Times New Roman" panose="02020603050405020304" pitchFamily="18" charset="0"/>
                </a:endParaRPr>
              </a:p>
              <a:p>
                <a:pPr lvl="1">
                  <a:lnSpc>
                    <a:spcPct val="90000"/>
                  </a:lnSpc>
                </a:pPr>
                <a:endParaRPr lang="en-US" altLang="en-US" sz="2800" dirty="0">
                  <a:latin typeface="Times New Roman" panose="02020603050405020304" pitchFamily="18" charset="0"/>
                  <a:cs typeface="Times New Roman" panose="02020603050405020304" pitchFamily="18" charset="0"/>
                  <a:sym typeface="WP Greek Century" pitchFamily="2" charset="2"/>
                </a:endParaRPr>
              </a:p>
              <a:p>
                <a:pPr lvl="1">
                  <a:lnSpc>
                    <a:spcPct val="90000"/>
                  </a:lnSpc>
                </a:pPr>
                <a:endParaRPr lang="en-US" dirty="0">
                  <a:latin typeface="Times New Roman" panose="02020603050405020304" pitchFamily="18" charset="0"/>
                  <a:cs typeface="Times New Roman" panose="02020603050405020304" pitchFamily="18" charset="0"/>
                </a:endParaRPr>
              </a:p>
            </p:txBody>
          </p:sp>
        </mc:Choice>
        <mc:Fallback xmlns="">
          <p:sp>
            <p:nvSpPr>
              <p:cNvPr id="2" name="Content Placeholder 1">
                <a:extLst>
                  <a:ext uri="{FF2B5EF4-FFF2-40B4-BE49-F238E27FC236}">
                    <a16:creationId xmlns:a16="http://schemas.microsoft.com/office/drawing/2014/main" id="{B7585649-7B3B-440B-B437-8182C06CAB2C}"/>
                  </a:ext>
                </a:extLst>
              </p:cNvPr>
              <p:cNvSpPr>
                <a:spLocks noGrp="1" noRot="1" noChangeAspect="1" noMove="1" noResize="1" noEditPoints="1" noAdjustHandles="1" noChangeArrowheads="1" noChangeShapeType="1" noTextEdit="1"/>
              </p:cNvSpPr>
              <p:nvPr>
                <p:ph idx="1"/>
              </p:nvPr>
            </p:nvSpPr>
            <p:spPr>
              <a:xfrm>
                <a:off x="1408670" y="1202360"/>
                <a:ext cx="7534876" cy="5546726"/>
              </a:xfrm>
              <a:blipFill>
                <a:blip r:embed="rId3"/>
                <a:stretch>
                  <a:fillRect t="-2418"/>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154C8BD4-5EEE-4AFE-94C1-C17DCA1E75A5}"/>
              </a:ext>
            </a:extLst>
          </p:cNvPr>
          <p:cNvSpPr>
            <a:spLocks noGrp="1"/>
          </p:cNvSpPr>
          <p:nvPr>
            <p:ph type="title"/>
          </p:nvPr>
        </p:nvSpPr>
        <p:spPr>
          <a:xfrm>
            <a:off x="1200538" y="343693"/>
            <a:ext cx="7467600" cy="623888"/>
          </a:xfrm>
        </p:spPr>
        <p:txBody>
          <a:bodyPr/>
          <a:lstStyle/>
          <a:p>
            <a:r>
              <a:rPr lang="en-US" altLang="en-US" sz="3600" dirty="0">
                <a:latin typeface="Times New Roman" panose="02020603050405020304" pitchFamily="18" charset="0"/>
                <a:cs typeface="Times New Roman" panose="02020603050405020304" pitchFamily="18" charset="0"/>
              </a:rPr>
              <a:t>Similarity Theory (cont.)</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98210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14EE4A-4D15-617C-108E-24941DE355FE}"/>
            </a:ext>
          </a:extLst>
        </p:cNvPr>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83970" name="Rectangle 2">
                <a:extLst>
                  <a:ext uri="{FF2B5EF4-FFF2-40B4-BE49-F238E27FC236}">
                    <a16:creationId xmlns:a16="http://schemas.microsoft.com/office/drawing/2014/main" id="{595D65C9-BDEA-8C5D-C16D-6EA4B08DEC12}"/>
                  </a:ext>
                </a:extLst>
              </p:cNvPr>
              <p:cNvSpPr>
                <a:spLocks noGrp="1" noChangeArrowheads="1"/>
              </p:cNvSpPr>
              <p:nvPr>
                <p:ph type="title"/>
              </p:nvPr>
            </p:nvSpPr>
            <p:spPr/>
            <p:txBody>
              <a:bodyPr/>
              <a:lstStyle/>
              <a:p>
                <a:r>
                  <a:rPr lang="en-US" altLang="en-US" sz="3600" dirty="0">
                    <a:latin typeface="Times New Roman" panose="02020603050405020304" pitchFamily="18" charset="0"/>
                    <a:cs typeface="Times New Roman" panose="02020603050405020304" pitchFamily="18" charset="0"/>
                  </a:rPr>
                  <a:t>Surface Roughness Length (</a:t>
                </a:r>
                <a14:m>
                  <m:oMath xmlns:m="http://schemas.openxmlformats.org/officeDocument/2006/math">
                    <m:sSub>
                      <m:sSubPr>
                        <m:ctrlPr>
                          <a:rPr lang="en-US" sz="3600" i="1" smtClean="0">
                            <a:solidFill>
                              <a:srgbClr val="000000"/>
                            </a:solidFill>
                            <a:latin typeface="Cambria Math" panose="02040503050406030204" pitchFamily="18" charset="0"/>
                          </a:rPr>
                        </m:ctrlPr>
                      </m:sSubPr>
                      <m:e>
                        <m:r>
                          <a:rPr lang="en-US" sz="3600" i="1">
                            <a:solidFill>
                              <a:srgbClr val="000000"/>
                            </a:solidFill>
                            <a:latin typeface="Cambria Math" panose="02040503050406030204" pitchFamily="18" charset="0"/>
                          </a:rPr>
                          <m:t>𝑧</m:t>
                        </m:r>
                      </m:e>
                      <m:sub>
                        <m:r>
                          <a:rPr lang="en-US" sz="3600" i="1">
                            <a:solidFill>
                              <a:srgbClr val="000000"/>
                            </a:solidFill>
                            <a:latin typeface="Cambria Math" panose="02040503050406030204" pitchFamily="18" charset="0"/>
                          </a:rPr>
                          <m:t>𝑜</m:t>
                        </m:r>
                      </m:sub>
                    </m:sSub>
                  </m:oMath>
                </a14:m>
                <a:r>
                  <a:rPr lang="en-US" altLang="en-US" sz="3600" dirty="0">
                    <a:latin typeface="Times New Roman" panose="02020603050405020304" pitchFamily="18" charset="0"/>
                    <a:cs typeface="Times New Roman" panose="02020603050405020304" pitchFamily="18" charset="0"/>
                  </a:rPr>
                  <a:t>)</a:t>
                </a:r>
              </a:p>
            </p:txBody>
          </p:sp>
        </mc:Choice>
        <mc:Fallback xmlns="">
          <p:sp>
            <p:nvSpPr>
              <p:cNvPr id="83970" name="Rectangle 2">
                <a:extLst>
                  <a:ext uri="{FF2B5EF4-FFF2-40B4-BE49-F238E27FC236}">
                    <a16:creationId xmlns:a16="http://schemas.microsoft.com/office/drawing/2014/main" id="{595D65C9-BDEA-8C5D-C16D-6EA4B08DEC12}"/>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974" name="Text Box 6">
                <a:extLst>
                  <a:ext uri="{FF2B5EF4-FFF2-40B4-BE49-F238E27FC236}">
                    <a16:creationId xmlns:a16="http://schemas.microsoft.com/office/drawing/2014/main" id="{B8696759-C283-A6D3-6B8B-56FA097C1980}"/>
                  </a:ext>
                </a:extLst>
              </p:cNvPr>
              <p:cNvSpPr txBox="1">
                <a:spLocks noChangeArrowheads="1"/>
              </p:cNvSpPr>
              <p:nvPr/>
            </p:nvSpPr>
            <p:spPr bwMode="auto">
              <a:xfrm>
                <a:off x="953143" y="1448676"/>
                <a:ext cx="8017861" cy="97353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p>
                <a14:m>
                  <m:oMath xmlns:m="http://schemas.openxmlformats.org/officeDocument/2006/math">
                    <m:sSub>
                      <m:sSubPr>
                        <m:ctrlPr>
                          <a:rPr lang="en-US" sz="3200" i="1">
                            <a:solidFill>
                              <a:srgbClr val="000000"/>
                            </a:solidFill>
                            <a:latin typeface="Cambria Math" panose="02040503050406030204" pitchFamily="18" charset="0"/>
                          </a:rPr>
                        </m:ctrlPr>
                      </m:sSubPr>
                      <m:e>
                        <m:r>
                          <a:rPr lang="en-US" sz="3200" i="1">
                            <a:solidFill>
                              <a:srgbClr val="000000"/>
                            </a:solidFill>
                            <a:latin typeface="Cambria Math" panose="02040503050406030204" pitchFamily="18" charset="0"/>
                          </a:rPr>
                          <m:t>𝑧</m:t>
                        </m:r>
                      </m:e>
                      <m:sub>
                        <m:r>
                          <a:rPr lang="en-US" sz="3200" i="1">
                            <a:solidFill>
                              <a:srgbClr val="000000"/>
                            </a:solidFill>
                            <a:latin typeface="Cambria Math" panose="02040503050406030204" pitchFamily="18" charset="0"/>
                          </a:rPr>
                          <m:t>𝑜</m:t>
                        </m:r>
                      </m:sub>
                    </m:sSub>
                    <m:r>
                      <a:rPr lang="en-US" sz="3200" i="1">
                        <a:solidFill>
                          <a:srgbClr val="000000"/>
                        </a:solidFill>
                        <a:latin typeface="Cambria Math" panose="02040503050406030204" pitchFamily="18" charset="0"/>
                      </a:rPr>
                      <m:t> </m:t>
                    </m:r>
                  </m:oMath>
                </a14:m>
                <a:r>
                  <a:rPr lang="en-US" altLang="en-US" sz="2600" dirty="0"/>
                  <a:t>is the height at which the </a:t>
                </a:r>
                <a:r>
                  <a:rPr lang="en-US" altLang="en-US" sz="2600" u="sng" dirty="0"/>
                  <a:t>mean</a:t>
                </a:r>
                <a:r>
                  <a:rPr lang="en-US" altLang="en-US" sz="2600" dirty="0"/>
                  <a:t> wind speed goes </a:t>
                </a:r>
              </a:p>
              <a:p>
                <a:r>
                  <a:rPr lang="en-US" altLang="en-US" sz="2600" dirty="0"/>
                  <a:t>       to zero due to aerodynamic roughness.</a:t>
                </a:r>
              </a:p>
            </p:txBody>
          </p:sp>
        </mc:Choice>
        <mc:Fallback xmlns="">
          <p:sp>
            <p:nvSpPr>
              <p:cNvPr id="83974" name="Text Box 6">
                <a:extLst>
                  <a:ext uri="{FF2B5EF4-FFF2-40B4-BE49-F238E27FC236}">
                    <a16:creationId xmlns:a16="http://schemas.microsoft.com/office/drawing/2014/main" id="{B8696759-C283-A6D3-6B8B-56FA097C1980}"/>
                  </a:ext>
                </a:extLst>
              </p:cNvPr>
              <p:cNvSpPr txBox="1">
                <a:spLocks noRot="1" noChangeAspect="1" noMove="1" noResize="1" noEditPoints="1" noAdjustHandles="1" noChangeArrowheads="1" noChangeShapeType="1" noTextEdit="1"/>
              </p:cNvSpPr>
              <p:nvPr/>
            </p:nvSpPr>
            <p:spPr bwMode="auto">
              <a:xfrm>
                <a:off x="953143" y="1448676"/>
                <a:ext cx="8017861" cy="973536"/>
              </a:xfrm>
              <a:prstGeom prst="rect">
                <a:avLst/>
              </a:prstGeom>
              <a:blipFill>
                <a:blip r:embed="rId4"/>
                <a:stretch>
                  <a:fillRect b="-15094"/>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979" name="Text Box 11">
                <a:extLst>
                  <a:ext uri="{FF2B5EF4-FFF2-40B4-BE49-F238E27FC236}">
                    <a16:creationId xmlns:a16="http://schemas.microsoft.com/office/drawing/2014/main" id="{C951B91F-1D1E-1DFE-7B1E-309FE5197F7B}"/>
                  </a:ext>
                </a:extLst>
              </p:cNvPr>
              <p:cNvSpPr txBox="1">
                <a:spLocks noChangeArrowheads="1"/>
              </p:cNvSpPr>
              <p:nvPr/>
            </p:nvSpPr>
            <p:spPr bwMode="auto">
              <a:xfrm>
                <a:off x="953143" y="3062143"/>
                <a:ext cx="7701147" cy="137364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none">
                <a:spAutoFit/>
              </a:bodyPr>
              <a:lstStyle/>
              <a:p>
                <a:pPr algn="l"/>
                <a14:m>
                  <m:oMath xmlns:m="http://schemas.openxmlformats.org/officeDocument/2006/math">
                    <m:sSub>
                      <m:sSubPr>
                        <m:ctrlPr>
                          <a:rPr lang="en-US" sz="3200" i="1" smtClean="0">
                            <a:solidFill>
                              <a:srgbClr val="FF0000"/>
                            </a:solidFill>
                            <a:latin typeface="Cambria Math" panose="02040503050406030204" pitchFamily="18" charset="0"/>
                          </a:rPr>
                        </m:ctrlPr>
                      </m:sSubPr>
                      <m:e>
                        <m:r>
                          <a:rPr lang="en-US" sz="3200" i="1">
                            <a:solidFill>
                              <a:srgbClr val="FF0000"/>
                            </a:solidFill>
                            <a:latin typeface="Cambria Math" panose="02040503050406030204" pitchFamily="18" charset="0"/>
                          </a:rPr>
                          <m:t>𝑧</m:t>
                        </m:r>
                      </m:e>
                      <m:sub>
                        <m:r>
                          <a:rPr lang="en-US" sz="3200" i="1">
                            <a:solidFill>
                              <a:srgbClr val="FF0000"/>
                            </a:solidFill>
                            <a:latin typeface="Cambria Math" panose="02040503050406030204" pitchFamily="18" charset="0"/>
                          </a:rPr>
                          <m:t>𝑜</m:t>
                        </m:r>
                      </m:sub>
                    </m:sSub>
                  </m:oMath>
                </a14:m>
                <a:r>
                  <a:rPr lang="en-US" altLang="en-US" sz="3200" baseline="-25000" dirty="0">
                    <a:solidFill>
                      <a:srgbClr val="FF0000"/>
                    </a:solidFill>
                  </a:rPr>
                  <a:t> </a:t>
                </a:r>
                <a:r>
                  <a:rPr lang="en-US" altLang="en-US" sz="2600" dirty="0">
                    <a:solidFill>
                      <a:srgbClr val="FF0000"/>
                    </a:solidFill>
                  </a:rPr>
                  <a:t>ranges from a few millimeters over snow cover </a:t>
                </a:r>
              </a:p>
              <a:p>
                <a:pPr algn="l"/>
                <a:r>
                  <a:rPr lang="en-US" altLang="en-US" sz="2600" dirty="0">
                    <a:solidFill>
                      <a:srgbClr val="FF0000"/>
                    </a:solidFill>
                  </a:rPr>
                  <a:t>    or calm water to a meter or more in dense urban</a:t>
                </a:r>
              </a:p>
              <a:p>
                <a:pPr algn="l"/>
                <a:r>
                  <a:rPr lang="en-US" altLang="en-US" sz="2600" dirty="0">
                    <a:solidFill>
                      <a:srgbClr val="FF0000"/>
                    </a:solidFill>
                  </a:rPr>
                  <a:t>    areas.</a:t>
                </a:r>
              </a:p>
            </p:txBody>
          </p:sp>
        </mc:Choice>
        <mc:Fallback xmlns="">
          <p:sp>
            <p:nvSpPr>
              <p:cNvPr id="83979" name="Text Box 11">
                <a:extLst>
                  <a:ext uri="{FF2B5EF4-FFF2-40B4-BE49-F238E27FC236}">
                    <a16:creationId xmlns:a16="http://schemas.microsoft.com/office/drawing/2014/main" id="{C951B91F-1D1E-1DFE-7B1E-309FE5197F7B}"/>
                  </a:ext>
                </a:extLst>
              </p:cNvPr>
              <p:cNvSpPr txBox="1">
                <a:spLocks noRot="1" noChangeAspect="1" noMove="1" noResize="1" noEditPoints="1" noAdjustHandles="1" noChangeArrowheads="1" noChangeShapeType="1" noTextEdit="1"/>
              </p:cNvSpPr>
              <p:nvPr/>
            </p:nvSpPr>
            <p:spPr bwMode="auto">
              <a:xfrm>
                <a:off x="953143" y="3062143"/>
                <a:ext cx="7701147" cy="1373646"/>
              </a:xfrm>
              <a:prstGeom prst="rect">
                <a:avLst/>
              </a:prstGeom>
              <a:blipFill>
                <a:blip r:embed="rId5"/>
                <a:stretch>
                  <a:fillRect r="-158" b="-1017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extLst>
      <p:ext uri="{BB962C8B-B14F-4D97-AF65-F5344CB8AC3E}">
        <p14:creationId xmlns:p14="http://schemas.microsoft.com/office/powerpoint/2010/main" val="27317148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80" name="Rectangle 12">
            <a:extLst>
              <a:ext uri="{FF2B5EF4-FFF2-40B4-BE49-F238E27FC236}">
                <a16:creationId xmlns:a16="http://schemas.microsoft.com/office/drawing/2014/main" id="{90B21321-B1AF-4619-8012-0D24B42E7D02}"/>
              </a:ext>
            </a:extLst>
          </p:cNvPr>
          <p:cNvSpPr>
            <a:spLocks noChangeArrowheads="1"/>
          </p:cNvSpPr>
          <p:nvPr/>
        </p:nvSpPr>
        <p:spPr bwMode="auto">
          <a:xfrm>
            <a:off x="2095500" y="2283430"/>
            <a:ext cx="4953000" cy="1295400"/>
          </a:xfrm>
          <a:prstGeom prst="rect">
            <a:avLst/>
          </a:prstGeom>
          <a:noFill/>
          <a:ln w="9525">
            <a:noFill/>
            <a:miter lim="800000"/>
            <a:headEnd/>
            <a:tailEnd/>
          </a:ln>
          <a:effectLst>
            <a:outerShdw dist="107763" dir="18900000" algn="ctr" rotWithShape="0">
              <a:schemeClr val="bg2"/>
            </a:outerShdw>
          </a:effectLst>
        </p:spPr>
        <p:txBody>
          <a:bodyPr wrap="none" anchor="ctr"/>
          <a:lstStyle/>
          <a:p>
            <a:endParaRPr lang="en-US"/>
          </a:p>
        </p:txBody>
      </p:sp>
      <mc:AlternateContent xmlns:mc="http://schemas.openxmlformats.org/markup-compatibility/2006" xmlns:a14="http://schemas.microsoft.com/office/drawing/2010/main">
        <mc:Choice Requires="a14">
          <p:sp>
            <p:nvSpPr>
              <p:cNvPr id="83970" name="Rectangle 2">
                <a:extLst>
                  <a:ext uri="{FF2B5EF4-FFF2-40B4-BE49-F238E27FC236}">
                    <a16:creationId xmlns:a16="http://schemas.microsoft.com/office/drawing/2014/main" id="{A107EE11-9581-4E1C-9484-2F00111B0F9C}"/>
                  </a:ext>
                </a:extLst>
              </p:cNvPr>
              <p:cNvSpPr>
                <a:spLocks noGrp="1" noChangeArrowheads="1"/>
              </p:cNvSpPr>
              <p:nvPr>
                <p:ph type="title"/>
              </p:nvPr>
            </p:nvSpPr>
            <p:spPr/>
            <p:txBody>
              <a:bodyPr/>
              <a:lstStyle/>
              <a:p>
                <a:r>
                  <a:rPr lang="en-US" altLang="en-US" sz="3600" dirty="0">
                    <a:latin typeface="Times New Roman" panose="02020603050405020304" pitchFamily="18" charset="0"/>
                    <a:cs typeface="Times New Roman" panose="02020603050405020304" pitchFamily="18" charset="0"/>
                  </a:rPr>
                  <a:t>Friction Velocity (</a:t>
                </a:r>
                <a14:m>
                  <m:oMath xmlns:m="http://schemas.openxmlformats.org/officeDocument/2006/math">
                    <m:r>
                      <a:rPr lang="en-US" sz="3600" i="1" smtClean="0">
                        <a:solidFill>
                          <a:srgbClr val="000000"/>
                        </a:solidFill>
                        <a:latin typeface="Cambria Math" panose="02040503050406030204" pitchFamily="18" charset="0"/>
                      </a:rPr>
                      <m:t>𝑢</m:t>
                    </m:r>
                  </m:oMath>
                </a14:m>
                <a:r>
                  <a:rPr lang="en-US" altLang="en-US" sz="3600" baseline="-25000" dirty="0">
                    <a:latin typeface="Times New Roman" panose="02020603050405020304" pitchFamily="18" charset="0"/>
                    <a:cs typeface="Times New Roman" panose="02020603050405020304" pitchFamily="18" charset="0"/>
                  </a:rPr>
                  <a:t>*</a:t>
                </a:r>
                <a:r>
                  <a:rPr lang="en-US" altLang="en-US" sz="3600" dirty="0">
                    <a:latin typeface="Times New Roman" panose="02020603050405020304" pitchFamily="18" charset="0"/>
                    <a:cs typeface="Times New Roman" panose="02020603050405020304" pitchFamily="18" charset="0"/>
                  </a:rPr>
                  <a:t>)</a:t>
                </a:r>
              </a:p>
            </p:txBody>
          </p:sp>
        </mc:Choice>
        <mc:Fallback xmlns="">
          <p:sp>
            <p:nvSpPr>
              <p:cNvPr id="83970" name="Rectangle 2">
                <a:extLst>
                  <a:ext uri="{FF2B5EF4-FFF2-40B4-BE49-F238E27FC236}">
                    <a16:creationId xmlns:a16="http://schemas.microsoft.com/office/drawing/2014/main" id="{A107EE11-9581-4E1C-9484-2F00111B0F9C}"/>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973" name="Object 5">
                <a:extLst>
                  <a:ext uri="{FF2B5EF4-FFF2-40B4-BE49-F238E27FC236}">
                    <a16:creationId xmlns:a16="http://schemas.microsoft.com/office/drawing/2014/main" id="{50B9A04C-5EA3-46CA-8737-4455A10DB143}"/>
                  </a:ext>
                </a:extLst>
              </p:cNvPr>
              <p:cNvSpPr txBox="1"/>
              <p:nvPr/>
            </p:nvSpPr>
            <p:spPr bwMode="auto">
              <a:xfrm>
                <a:off x="2598208" y="3021013"/>
                <a:ext cx="2617258" cy="1078514"/>
              </a:xfrm>
              <a:prstGeom prst="rect">
                <a:avLst/>
              </a:prstGeom>
              <a:noFill/>
              <a:ln>
                <a:solidFill>
                  <a:schemeClr val="tx1"/>
                </a:solidFill>
              </a:ln>
              <a:effectLst/>
            </p:spPr>
            <p:txBody>
              <a:bodyPr>
                <a:normAutofit/>
              </a:bodyPr>
              <a:lstStyle/>
              <a:p>
                <a:pPr/>
                <a14:m>
                  <m:oMathPara xmlns:m="http://schemas.openxmlformats.org/officeDocument/2006/math">
                    <m:oMathParaPr>
                      <m:jc m:val="left"/>
                    </m:oMathParaPr>
                    <m:oMath xmlns:m="http://schemas.openxmlformats.org/officeDocument/2006/math">
                      <m:sSubSup>
                        <m:sSubSupPr>
                          <m:ctrlPr>
                            <a:rPr lang="en-US" sz="4000" i="1">
                              <a:solidFill>
                                <a:srgbClr val="000000"/>
                              </a:solidFill>
                              <a:latin typeface="Cambria Math" panose="02040503050406030204" pitchFamily="18" charset="0"/>
                            </a:rPr>
                          </m:ctrlPr>
                        </m:sSubSupPr>
                        <m:e>
                          <m:r>
                            <a:rPr lang="en-US" sz="4000" i="1">
                              <a:solidFill>
                                <a:srgbClr val="000000"/>
                              </a:solidFill>
                              <a:latin typeface="Cambria Math" panose="02040503050406030204" pitchFamily="18" charset="0"/>
                            </a:rPr>
                            <m:t>𝑢</m:t>
                          </m:r>
                        </m:e>
                        <m:sub>
                          <m:r>
                            <a:rPr lang="en-US" sz="4000" i="1">
                              <a:solidFill>
                                <a:srgbClr val="000000"/>
                              </a:solidFill>
                              <a:latin typeface="Cambria Math" panose="02040503050406030204" pitchFamily="18" charset="0"/>
                            </a:rPr>
                            <m:t>∗</m:t>
                          </m:r>
                        </m:sub>
                        <m:sup>
                          <m:r>
                            <a:rPr lang="en-US" sz="4000" i="1">
                              <a:solidFill>
                                <a:srgbClr val="000000"/>
                              </a:solidFill>
                              <a:latin typeface="Cambria Math" panose="02040503050406030204" pitchFamily="18" charset="0"/>
                            </a:rPr>
                            <m:t>2</m:t>
                          </m:r>
                        </m:sup>
                      </m:sSubSup>
                      <m:r>
                        <a:rPr lang="en-US" sz="4000" i="1">
                          <a:solidFill>
                            <a:srgbClr val="000000"/>
                          </a:solidFill>
                          <a:latin typeface="Cambria Math" panose="02040503050406030204" pitchFamily="18" charset="0"/>
                        </a:rPr>
                        <m:t>=</m:t>
                      </m:r>
                      <m:bar>
                        <m:barPr>
                          <m:pos m:val="top"/>
                          <m:ctrlPr>
                            <a:rPr lang="en-US" sz="4000" i="1">
                              <a:solidFill>
                                <a:srgbClr val="000000"/>
                              </a:solidFill>
                              <a:latin typeface="Cambria Math" panose="02040503050406030204" pitchFamily="18" charset="0"/>
                            </a:rPr>
                          </m:ctrlPr>
                        </m:barPr>
                        <m:e>
                          <m:sSup>
                            <m:sSupPr>
                              <m:ctrlPr>
                                <a:rPr lang="en-US" sz="4000" i="1">
                                  <a:solidFill>
                                    <a:srgbClr val="000000"/>
                                  </a:solidFill>
                                  <a:latin typeface="Cambria Math" panose="02040503050406030204" pitchFamily="18" charset="0"/>
                                </a:rPr>
                              </m:ctrlPr>
                            </m:sSupPr>
                            <m:e>
                              <m:r>
                                <a:rPr lang="en-US" sz="4000" i="1">
                                  <a:solidFill>
                                    <a:srgbClr val="000000"/>
                                  </a:solidFill>
                                  <a:latin typeface="Cambria Math" panose="02040503050406030204" pitchFamily="18" charset="0"/>
                                </a:rPr>
                                <m:t>𝑤</m:t>
                              </m:r>
                            </m:e>
                            <m:sup>
                              <m:r>
                                <a:rPr lang="en-US" sz="4000" i="1">
                                  <a:solidFill>
                                    <a:srgbClr val="000000"/>
                                  </a:solidFill>
                                  <a:latin typeface="Cambria Math" panose="02040503050406030204" pitchFamily="18" charset="0"/>
                                </a:rPr>
                                <m:t>′</m:t>
                              </m:r>
                            </m:sup>
                          </m:sSup>
                          <m:sSup>
                            <m:sSupPr>
                              <m:ctrlPr>
                                <a:rPr lang="en-US" sz="4000" i="1">
                                  <a:solidFill>
                                    <a:srgbClr val="000000"/>
                                  </a:solidFill>
                                  <a:latin typeface="Cambria Math" panose="02040503050406030204" pitchFamily="18" charset="0"/>
                                </a:rPr>
                              </m:ctrlPr>
                            </m:sSupPr>
                            <m:e>
                              <m:r>
                                <a:rPr lang="en-US" sz="4000" i="1">
                                  <a:solidFill>
                                    <a:srgbClr val="000000"/>
                                  </a:solidFill>
                                  <a:latin typeface="Cambria Math" panose="02040503050406030204" pitchFamily="18" charset="0"/>
                                </a:rPr>
                                <m:t>𝑢</m:t>
                              </m:r>
                            </m:e>
                            <m:sup>
                              <m:r>
                                <a:rPr lang="en-US" sz="4000" i="1">
                                  <a:solidFill>
                                    <a:srgbClr val="000000"/>
                                  </a:solidFill>
                                  <a:latin typeface="Cambria Math" panose="02040503050406030204" pitchFamily="18" charset="0"/>
                                </a:rPr>
                                <m:t>′</m:t>
                              </m:r>
                            </m:sup>
                          </m:sSup>
                        </m:e>
                      </m:bar>
                    </m:oMath>
                  </m:oMathPara>
                </a14:m>
                <a:endParaRPr lang="en-US" sz="4000" dirty="0"/>
              </a:p>
            </p:txBody>
          </p:sp>
        </mc:Choice>
        <mc:Fallback xmlns="">
          <p:sp>
            <p:nvSpPr>
              <p:cNvPr id="83973" name="Object 5">
                <a:extLst>
                  <a:ext uri="{FF2B5EF4-FFF2-40B4-BE49-F238E27FC236}">
                    <a16:creationId xmlns:a16="http://schemas.microsoft.com/office/drawing/2014/main" id="{50B9A04C-5EA3-46CA-8737-4455A10DB143}"/>
                  </a:ext>
                </a:extLst>
              </p:cNvPr>
              <p:cNvSpPr txBox="1">
                <a:spLocks noRot="1" noChangeAspect="1" noMove="1" noResize="1" noEditPoints="1" noAdjustHandles="1" noChangeArrowheads="1" noChangeShapeType="1" noTextEdit="1"/>
              </p:cNvSpPr>
              <p:nvPr/>
            </p:nvSpPr>
            <p:spPr bwMode="auto">
              <a:xfrm>
                <a:off x="2598208" y="3021013"/>
                <a:ext cx="2617258" cy="1078514"/>
              </a:xfrm>
              <a:prstGeom prst="rect">
                <a:avLst/>
              </a:prstGeom>
              <a:blipFill>
                <a:blip r:embed="rId4"/>
                <a:stretch>
                  <a:fillRect/>
                </a:stretch>
              </a:blipFill>
              <a:ln>
                <a:solidFill>
                  <a:schemeClr val="tx1"/>
                </a:solid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974" name="Text Box 6">
                <a:extLst>
                  <a:ext uri="{FF2B5EF4-FFF2-40B4-BE49-F238E27FC236}">
                    <a16:creationId xmlns:a16="http://schemas.microsoft.com/office/drawing/2014/main" id="{005F1E0B-89AD-4BEC-A79F-C2A5B7F6C6EB}"/>
                  </a:ext>
                </a:extLst>
              </p:cNvPr>
              <p:cNvSpPr txBox="1">
                <a:spLocks noChangeArrowheads="1"/>
              </p:cNvSpPr>
              <p:nvPr/>
            </p:nvSpPr>
            <p:spPr bwMode="auto">
              <a:xfrm>
                <a:off x="1200279" y="1435035"/>
                <a:ext cx="6615337" cy="132343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none">
                <a:spAutoFit/>
              </a:bodyPr>
              <a:lstStyle/>
              <a:p>
                <a:pPr algn="l"/>
                <a14:m>
                  <m:oMath xmlns:m="http://schemas.openxmlformats.org/officeDocument/2006/math">
                    <m:sSub>
                      <m:sSubPr>
                        <m:ctrlPr>
                          <a:rPr lang="en-US" sz="3200" i="1" smtClean="0">
                            <a:solidFill>
                              <a:srgbClr val="000000"/>
                            </a:solidFill>
                            <a:latin typeface="Cambria Math" panose="02040503050406030204" pitchFamily="18" charset="0"/>
                          </a:rPr>
                        </m:ctrlPr>
                      </m:sSubPr>
                      <m:e>
                        <m:r>
                          <a:rPr lang="en-US" sz="3200" i="1">
                            <a:solidFill>
                              <a:srgbClr val="000000"/>
                            </a:solidFill>
                            <a:latin typeface="Cambria Math" panose="02040503050406030204" pitchFamily="18" charset="0"/>
                          </a:rPr>
                          <m:t>𝑢</m:t>
                        </m:r>
                      </m:e>
                      <m:sub>
                        <m:r>
                          <a:rPr lang="en-US" sz="3200" i="1">
                            <a:solidFill>
                              <a:srgbClr val="000000"/>
                            </a:solidFill>
                            <a:latin typeface="Cambria Math" panose="02040503050406030204" pitchFamily="18" charset="0"/>
                          </a:rPr>
                          <m:t>∗</m:t>
                        </m:r>
                      </m:sub>
                    </m:sSub>
                  </m:oMath>
                </a14:m>
                <a:r>
                  <a:rPr lang="en-US" altLang="en-US" sz="3200" dirty="0"/>
                  <a:t> </a:t>
                </a:r>
                <a:r>
                  <a:rPr lang="en-US" altLang="en-US" sz="2400" dirty="0"/>
                  <a:t>represents the characteristic velocity of the </a:t>
                </a:r>
              </a:p>
              <a:p>
                <a:pPr algn="l"/>
                <a:r>
                  <a:rPr lang="en-US" altLang="en-US" sz="2400" dirty="0"/>
                  <a:t>     mechanically-induced turbulent eddies</a:t>
                </a:r>
              </a:p>
              <a:p>
                <a:pPr algn="l"/>
                <a:r>
                  <a:rPr lang="en-US" altLang="en-US" sz="2400" dirty="0"/>
                  <a:t>     near the surface.</a:t>
                </a:r>
              </a:p>
            </p:txBody>
          </p:sp>
        </mc:Choice>
        <mc:Fallback xmlns="">
          <p:sp>
            <p:nvSpPr>
              <p:cNvPr id="83974" name="Text Box 6">
                <a:extLst>
                  <a:ext uri="{FF2B5EF4-FFF2-40B4-BE49-F238E27FC236}">
                    <a16:creationId xmlns:a16="http://schemas.microsoft.com/office/drawing/2014/main" id="{005F1E0B-89AD-4BEC-A79F-C2A5B7F6C6EB}"/>
                  </a:ext>
                </a:extLst>
              </p:cNvPr>
              <p:cNvSpPr txBox="1">
                <a:spLocks noRot="1" noChangeAspect="1" noMove="1" noResize="1" noEditPoints="1" noAdjustHandles="1" noChangeArrowheads="1" noChangeShapeType="1" noTextEdit="1"/>
              </p:cNvSpPr>
              <p:nvPr/>
            </p:nvSpPr>
            <p:spPr bwMode="auto">
              <a:xfrm>
                <a:off x="1200279" y="1435035"/>
                <a:ext cx="6615337" cy="1323439"/>
              </a:xfrm>
              <a:prstGeom prst="rect">
                <a:avLst/>
              </a:prstGeom>
              <a:blipFill>
                <a:blip r:embed="rId5"/>
                <a:stretch>
                  <a:fillRect r="-369" b="-963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3979" name="Text Box 11">
                <a:extLst>
                  <a:ext uri="{FF2B5EF4-FFF2-40B4-BE49-F238E27FC236}">
                    <a16:creationId xmlns:a16="http://schemas.microsoft.com/office/drawing/2014/main" id="{E8791695-E236-4692-A7FE-0802C8B77E61}"/>
                  </a:ext>
                </a:extLst>
              </p:cNvPr>
              <p:cNvSpPr txBox="1">
                <a:spLocks noChangeArrowheads="1"/>
              </p:cNvSpPr>
              <p:nvPr/>
            </p:nvSpPr>
            <p:spPr bwMode="auto">
              <a:xfrm>
                <a:off x="1711372" y="4591969"/>
                <a:ext cx="5455789" cy="88261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none">
                <a:spAutoFit/>
              </a:bodyPr>
              <a:lstStyle/>
              <a:p>
                <a14:m>
                  <m:oMath xmlns:m="http://schemas.openxmlformats.org/officeDocument/2006/math">
                    <m:sSub>
                      <m:sSubPr>
                        <m:ctrlPr>
                          <a:rPr lang="en-US" sz="2800" i="1" smtClean="0">
                            <a:solidFill>
                              <a:srgbClr val="FF0000"/>
                            </a:solidFill>
                            <a:latin typeface="Cambria Math" panose="02040503050406030204" pitchFamily="18" charset="0"/>
                          </a:rPr>
                        </m:ctrlPr>
                      </m:sSubPr>
                      <m:e>
                        <m:r>
                          <a:rPr lang="en-US" sz="2800" i="1">
                            <a:solidFill>
                              <a:srgbClr val="FF0000"/>
                            </a:solidFill>
                            <a:latin typeface="Cambria Math" panose="02040503050406030204" pitchFamily="18" charset="0"/>
                          </a:rPr>
                          <m:t>𝑢</m:t>
                        </m:r>
                      </m:e>
                      <m:sub>
                        <m:r>
                          <a:rPr lang="en-US" sz="2800" i="1">
                            <a:solidFill>
                              <a:srgbClr val="FF0000"/>
                            </a:solidFill>
                            <a:latin typeface="Cambria Math" panose="02040503050406030204" pitchFamily="18" charset="0"/>
                          </a:rPr>
                          <m:t>∗</m:t>
                        </m:r>
                      </m:sub>
                    </m:sSub>
                  </m:oMath>
                </a14:m>
                <a:r>
                  <a:rPr lang="en-US" altLang="en-US" sz="2800" baseline="-25000" dirty="0">
                    <a:solidFill>
                      <a:srgbClr val="FF0000"/>
                    </a:solidFill>
                  </a:rPr>
                  <a:t>  </a:t>
                </a:r>
                <a:r>
                  <a:rPr lang="en-US" altLang="en-US" sz="2400" dirty="0">
                    <a:solidFill>
                      <a:srgbClr val="FF0000"/>
                    </a:solidFill>
                  </a:rPr>
                  <a:t>is on the order of 10% of the mean </a:t>
                </a:r>
              </a:p>
              <a:p>
                <a:pPr algn="l"/>
                <a:r>
                  <a:rPr lang="en-US" altLang="en-US" sz="2400" dirty="0">
                    <a:solidFill>
                      <a:srgbClr val="FF0000"/>
                    </a:solidFill>
                  </a:rPr>
                  <a:t>      wind speed at 10 meters.</a:t>
                </a:r>
              </a:p>
            </p:txBody>
          </p:sp>
        </mc:Choice>
        <mc:Fallback xmlns="">
          <p:sp>
            <p:nvSpPr>
              <p:cNvPr id="83979" name="Text Box 11">
                <a:extLst>
                  <a:ext uri="{FF2B5EF4-FFF2-40B4-BE49-F238E27FC236}">
                    <a16:creationId xmlns:a16="http://schemas.microsoft.com/office/drawing/2014/main" id="{E8791695-E236-4692-A7FE-0802C8B77E61}"/>
                  </a:ext>
                </a:extLst>
              </p:cNvPr>
              <p:cNvSpPr txBox="1">
                <a:spLocks noRot="1" noChangeAspect="1" noMove="1" noResize="1" noEditPoints="1" noAdjustHandles="1" noChangeArrowheads="1" noChangeShapeType="1" noTextEdit="1"/>
              </p:cNvSpPr>
              <p:nvPr/>
            </p:nvSpPr>
            <p:spPr bwMode="auto">
              <a:xfrm>
                <a:off x="1711372" y="4591969"/>
                <a:ext cx="5455789" cy="882614"/>
              </a:xfrm>
              <a:prstGeom prst="rect">
                <a:avLst/>
              </a:prstGeom>
              <a:blipFill>
                <a:blip r:embed="rId6"/>
                <a:stretch>
                  <a:fillRect t="-690" r="-1006" b="-1517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DBE11-DF47-4B1B-B12C-BEDE3CFADFD8}"/>
              </a:ext>
            </a:extLst>
          </p:cNvPr>
          <p:cNvSpPr>
            <a:spLocks noGrp="1"/>
          </p:cNvSpPr>
          <p:nvPr>
            <p:ph type="title"/>
          </p:nvPr>
        </p:nvSpPr>
        <p:spPr/>
        <p:txBody>
          <a:bodyPr/>
          <a:lstStyle/>
          <a:p>
            <a:r>
              <a:rPr lang="en-US" altLang="en-US" sz="3600" dirty="0" err="1">
                <a:latin typeface="Times New Roman" panose="02020603050405020304" pitchFamily="18" charset="0"/>
                <a:cs typeface="Times New Roman" panose="02020603050405020304" pitchFamily="18" charset="0"/>
              </a:rPr>
              <a:t>Monin-Obukhov</a:t>
            </a:r>
            <a:r>
              <a:rPr lang="en-US" altLang="en-US" sz="3600" dirty="0">
                <a:latin typeface="Times New Roman" panose="02020603050405020304" pitchFamily="18" charset="0"/>
                <a:cs typeface="Times New Roman" panose="02020603050405020304" pitchFamily="18" charset="0"/>
              </a:rPr>
              <a:t> Length (</a:t>
            </a:r>
            <a:r>
              <a:rPr lang="en-US" altLang="en-US" sz="3600" i="1" dirty="0">
                <a:latin typeface="Times New Roman" panose="02020603050405020304" pitchFamily="18" charset="0"/>
                <a:cs typeface="Times New Roman" panose="02020603050405020304" pitchFamily="18" charset="0"/>
              </a:rPr>
              <a:t>L</a:t>
            </a:r>
            <a:r>
              <a:rPr lang="en-US" altLang="en-US" sz="3600" dirty="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4652E644-E907-432D-BA1E-5722C961323C}"/>
              </a:ext>
            </a:extLst>
          </p:cNvPr>
          <p:cNvSpPr txBox="1"/>
          <p:nvPr/>
        </p:nvSpPr>
        <p:spPr>
          <a:xfrm>
            <a:off x="1694157" y="3491969"/>
            <a:ext cx="7150009" cy="830997"/>
          </a:xfrm>
          <a:prstGeom prst="rect">
            <a:avLst/>
          </a:prstGeom>
          <a:noFill/>
        </p:spPr>
        <p:txBody>
          <a:bodyPr wrap="square">
            <a:spAutoFit/>
          </a:bodyPr>
          <a:lstStyle/>
          <a:p>
            <a:pPr algn="l"/>
            <a:r>
              <a:rPr lang="en-US" altLang="en-US" sz="2400" i="1" dirty="0">
                <a:latin typeface="Times New Roman" panose="02020603050405020304" pitchFamily="18" charset="0"/>
                <a:cs typeface="Times New Roman" panose="02020603050405020304" pitchFamily="18" charset="0"/>
              </a:rPr>
              <a:t>L </a:t>
            </a:r>
            <a:r>
              <a:rPr lang="en-US" altLang="en-US" sz="2400" dirty="0">
                <a:latin typeface="Times New Roman" panose="02020603050405020304" pitchFamily="18" charset="0"/>
                <a:cs typeface="Times New Roman" panose="02020603050405020304" pitchFamily="18" charset="0"/>
              </a:rPr>
              <a:t>represents the height below which mechanical production of turbulence is dominant</a:t>
            </a:r>
          </a:p>
        </p:txBody>
      </p:sp>
      <p:grpSp>
        <p:nvGrpSpPr>
          <p:cNvPr id="11" name="Group 10">
            <a:extLst>
              <a:ext uri="{FF2B5EF4-FFF2-40B4-BE49-F238E27FC236}">
                <a16:creationId xmlns:a16="http://schemas.microsoft.com/office/drawing/2014/main" id="{A3ACFC7B-8EDB-450B-A89C-70CC9B7E98A1}"/>
              </a:ext>
            </a:extLst>
          </p:cNvPr>
          <p:cNvGrpSpPr/>
          <p:nvPr/>
        </p:nvGrpSpPr>
        <p:grpSpPr>
          <a:xfrm>
            <a:off x="2931271" y="2100198"/>
            <a:ext cx="3057525" cy="1225550"/>
            <a:chOff x="2991270" y="3583499"/>
            <a:chExt cx="3057525" cy="1225550"/>
          </a:xfrm>
        </p:grpSpPr>
        <p:sp>
          <p:nvSpPr>
            <p:cNvPr id="7" name="Rectangle 6">
              <a:extLst>
                <a:ext uri="{FF2B5EF4-FFF2-40B4-BE49-F238E27FC236}">
                  <a16:creationId xmlns:a16="http://schemas.microsoft.com/office/drawing/2014/main" id="{AF65E0AB-F6B4-4D59-9A5D-B86A5EBF80EC}"/>
                </a:ext>
              </a:extLst>
            </p:cNvPr>
            <p:cNvSpPr/>
            <p:nvPr/>
          </p:nvSpPr>
          <p:spPr>
            <a:xfrm>
              <a:off x="2991270" y="3629782"/>
              <a:ext cx="3057525" cy="10055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6" name="Object 11">
                  <a:extLst>
                    <a:ext uri="{FF2B5EF4-FFF2-40B4-BE49-F238E27FC236}">
                      <a16:creationId xmlns:a16="http://schemas.microsoft.com/office/drawing/2014/main" id="{367C2987-30FB-4583-875F-CA69F61DD1FE}"/>
                    </a:ext>
                  </a:extLst>
                </p:cNvPr>
                <p:cNvSpPr txBox="1"/>
                <p:nvPr/>
              </p:nvSpPr>
              <p:spPr bwMode="auto">
                <a:xfrm>
                  <a:off x="3125755" y="3583499"/>
                  <a:ext cx="2514600" cy="122555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n-US" sz="3800" i="1">
                            <a:solidFill>
                              <a:srgbClr val="000000"/>
                            </a:solidFill>
                            <a:latin typeface="Cambria Math" panose="02040503050406030204" pitchFamily="18" charset="0"/>
                          </a:rPr>
                          <m:t>𝐿</m:t>
                        </m:r>
                        <m:r>
                          <a:rPr lang="en-US" sz="3800" i="1">
                            <a:solidFill>
                              <a:srgbClr val="000000"/>
                            </a:solidFill>
                            <a:latin typeface="Cambria Math" panose="02040503050406030204" pitchFamily="18" charset="0"/>
                          </a:rPr>
                          <m:t>=</m:t>
                        </m:r>
                        <m:f>
                          <m:fPr>
                            <m:ctrlPr>
                              <a:rPr lang="en-US" sz="3800" i="1">
                                <a:solidFill>
                                  <a:srgbClr val="000000"/>
                                </a:solidFill>
                                <a:latin typeface="Cambria Math" panose="02040503050406030204" pitchFamily="18" charset="0"/>
                              </a:rPr>
                            </m:ctrlPr>
                          </m:fPr>
                          <m:num>
                            <m:r>
                              <a:rPr lang="en-US" sz="3800" i="1">
                                <a:solidFill>
                                  <a:srgbClr val="000000"/>
                                </a:solidFill>
                                <a:latin typeface="Cambria Math" panose="02040503050406030204" pitchFamily="18" charset="0"/>
                              </a:rPr>
                              <m:t>−</m:t>
                            </m:r>
                            <m:r>
                              <a:rPr lang="en-US" sz="3800" i="1">
                                <a:solidFill>
                                  <a:srgbClr val="000000"/>
                                </a:solidFill>
                                <a:latin typeface="Cambria Math" panose="02040503050406030204" pitchFamily="18" charset="0"/>
                              </a:rPr>
                              <m:t>𝜌</m:t>
                            </m:r>
                            <m:sSub>
                              <m:sSubPr>
                                <m:ctrlPr>
                                  <a:rPr lang="en-US" sz="3800" i="1">
                                    <a:solidFill>
                                      <a:srgbClr val="000000"/>
                                    </a:solidFill>
                                    <a:latin typeface="Cambria Math" panose="02040503050406030204" pitchFamily="18" charset="0"/>
                                  </a:rPr>
                                </m:ctrlPr>
                              </m:sSubPr>
                              <m:e>
                                <m:r>
                                  <a:rPr lang="en-US" sz="3800" i="1">
                                    <a:solidFill>
                                      <a:srgbClr val="000000"/>
                                    </a:solidFill>
                                    <a:latin typeface="Cambria Math" panose="02040503050406030204" pitchFamily="18" charset="0"/>
                                  </a:rPr>
                                  <m:t>𝑐</m:t>
                                </m:r>
                              </m:e>
                              <m:sub>
                                <m:r>
                                  <a:rPr lang="en-US" sz="3800" i="1">
                                    <a:solidFill>
                                      <a:srgbClr val="000000"/>
                                    </a:solidFill>
                                    <a:latin typeface="Cambria Math" panose="02040503050406030204" pitchFamily="18" charset="0"/>
                                  </a:rPr>
                                  <m:t>𝑝</m:t>
                                </m:r>
                              </m:sub>
                            </m:sSub>
                            <m:sSub>
                              <m:sSubPr>
                                <m:ctrlPr>
                                  <a:rPr lang="en-US" sz="3800" i="1">
                                    <a:solidFill>
                                      <a:srgbClr val="000000"/>
                                    </a:solidFill>
                                    <a:latin typeface="Cambria Math" panose="02040503050406030204" pitchFamily="18" charset="0"/>
                                  </a:rPr>
                                </m:ctrlPr>
                              </m:sSubPr>
                              <m:e>
                                <m:r>
                                  <a:rPr lang="en-US" sz="3800" i="1">
                                    <a:solidFill>
                                      <a:srgbClr val="000000"/>
                                    </a:solidFill>
                                    <a:latin typeface="Cambria Math" panose="02040503050406030204" pitchFamily="18" charset="0"/>
                                  </a:rPr>
                                  <m:t>𝑇</m:t>
                                </m:r>
                              </m:e>
                              <m:sub>
                                <m:r>
                                  <a:rPr lang="en-US" sz="3800" i="1">
                                    <a:solidFill>
                                      <a:srgbClr val="000000"/>
                                    </a:solidFill>
                                    <a:latin typeface="Cambria Math" panose="02040503050406030204" pitchFamily="18" charset="0"/>
                                  </a:rPr>
                                  <m:t>𝑎</m:t>
                                </m:r>
                              </m:sub>
                            </m:sSub>
                            <m:sSubSup>
                              <m:sSubSupPr>
                                <m:ctrlPr>
                                  <a:rPr lang="en-US" sz="3800" i="1">
                                    <a:solidFill>
                                      <a:srgbClr val="000000"/>
                                    </a:solidFill>
                                    <a:latin typeface="Cambria Math" panose="02040503050406030204" pitchFamily="18" charset="0"/>
                                  </a:rPr>
                                </m:ctrlPr>
                              </m:sSubSupPr>
                              <m:e>
                                <m:r>
                                  <a:rPr lang="en-US" sz="3800" i="1">
                                    <a:solidFill>
                                      <a:srgbClr val="000000"/>
                                    </a:solidFill>
                                    <a:latin typeface="Cambria Math" panose="02040503050406030204" pitchFamily="18" charset="0"/>
                                  </a:rPr>
                                  <m:t>𝑢</m:t>
                                </m:r>
                              </m:e>
                              <m:sub>
                                <m:r>
                                  <a:rPr lang="en-US" sz="3800" i="1">
                                    <a:solidFill>
                                      <a:srgbClr val="000000"/>
                                    </a:solidFill>
                                    <a:latin typeface="Cambria Math" panose="02040503050406030204" pitchFamily="18" charset="0"/>
                                  </a:rPr>
                                  <m:t>∗</m:t>
                                </m:r>
                              </m:sub>
                              <m:sup>
                                <m:r>
                                  <a:rPr lang="en-US" sz="3800" i="1">
                                    <a:solidFill>
                                      <a:srgbClr val="000000"/>
                                    </a:solidFill>
                                    <a:latin typeface="Cambria Math" panose="02040503050406030204" pitchFamily="18" charset="0"/>
                                  </a:rPr>
                                  <m:t>3</m:t>
                                </m:r>
                              </m:sup>
                            </m:sSubSup>
                          </m:num>
                          <m:den>
                            <m:r>
                              <a:rPr lang="en-US" sz="3800" i="1">
                                <a:solidFill>
                                  <a:srgbClr val="000000"/>
                                </a:solidFill>
                                <a:latin typeface="Cambria Math" panose="02040503050406030204" pitchFamily="18" charset="0"/>
                              </a:rPr>
                              <m:t>𝑔𝑘𝐻</m:t>
                            </m:r>
                          </m:den>
                        </m:f>
                      </m:oMath>
                    </m:oMathPara>
                  </a14:m>
                  <a:endParaRPr lang="en-US" dirty="0"/>
                </a:p>
              </p:txBody>
            </p:sp>
          </mc:Choice>
          <mc:Fallback xmlns="">
            <p:sp>
              <p:nvSpPr>
                <p:cNvPr id="16" name="Object 11">
                  <a:extLst>
                    <a:ext uri="{FF2B5EF4-FFF2-40B4-BE49-F238E27FC236}">
                      <a16:creationId xmlns:a16="http://schemas.microsoft.com/office/drawing/2014/main" id="{367C2987-30FB-4583-875F-CA69F61DD1FE}"/>
                    </a:ext>
                  </a:extLst>
                </p:cNvPr>
                <p:cNvSpPr txBox="1">
                  <a:spLocks noRot="1" noChangeAspect="1" noMove="1" noResize="1" noEditPoints="1" noAdjustHandles="1" noChangeArrowheads="1" noChangeShapeType="1" noTextEdit="1"/>
                </p:cNvSpPr>
                <p:nvPr/>
              </p:nvSpPr>
              <p:spPr bwMode="auto">
                <a:xfrm>
                  <a:off x="3125755" y="3583499"/>
                  <a:ext cx="2514600" cy="1225550"/>
                </a:xfrm>
                <a:prstGeom prst="rect">
                  <a:avLst/>
                </a:prstGeom>
                <a:blipFill>
                  <a:blip r:embed="rId3"/>
                  <a:stretch>
                    <a:fillRect/>
                  </a:stretch>
                </a:blipFill>
                <a:ln>
                  <a:noFill/>
                </a:ln>
                <a:effectLst/>
              </p:spPr>
              <p:txBody>
                <a:bodyPr/>
                <a:lstStyle/>
                <a:p>
                  <a:r>
                    <a:rPr lang="en-US">
                      <a:noFill/>
                    </a:rPr>
                    <a:t> </a:t>
                  </a:r>
                </a:p>
              </p:txBody>
            </p:sp>
          </mc:Fallback>
        </mc:AlternateContent>
      </p:grpSp>
      <p:sp>
        <p:nvSpPr>
          <p:cNvPr id="3" name="TextBox 2">
            <a:extLst>
              <a:ext uri="{FF2B5EF4-FFF2-40B4-BE49-F238E27FC236}">
                <a16:creationId xmlns:a16="http://schemas.microsoft.com/office/drawing/2014/main" id="{1E9D4BCB-326E-459E-8FC8-F51E7B1A472C}"/>
              </a:ext>
            </a:extLst>
          </p:cNvPr>
          <p:cNvSpPr txBox="1"/>
          <p:nvPr/>
        </p:nvSpPr>
        <p:spPr>
          <a:xfrm flipH="1">
            <a:off x="1632857" y="1310158"/>
            <a:ext cx="7053943" cy="523220"/>
          </a:xfrm>
          <a:prstGeom prst="rect">
            <a:avLst/>
          </a:prstGeom>
          <a:noFill/>
        </p:spPr>
        <p:txBody>
          <a:bodyPr wrap="square" rtlCol="0">
            <a:spAutoFit/>
          </a:bodyPr>
          <a:lstStyle/>
          <a:p>
            <a:r>
              <a:rPr lang="en-US" sz="2800" i="1" dirty="0">
                <a:latin typeface="+mn-lt"/>
              </a:rPr>
              <a:t>L</a:t>
            </a:r>
            <a:r>
              <a:rPr lang="en-US" sz="2800" dirty="0">
                <a:latin typeface="+mn-lt"/>
              </a:rPr>
              <a:t> is AERMOD’s primary stability indicator:</a:t>
            </a:r>
          </a:p>
        </p:txBody>
      </p:sp>
      <p:sp>
        <p:nvSpPr>
          <p:cNvPr id="8" name="Rectangle 7">
            <a:extLst>
              <a:ext uri="{FF2B5EF4-FFF2-40B4-BE49-F238E27FC236}">
                <a16:creationId xmlns:a16="http://schemas.microsoft.com/office/drawing/2014/main" id="{2D335DE2-1DB0-2AC2-B868-4F8505A126D2}"/>
              </a:ext>
            </a:extLst>
          </p:cNvPr>
          <p:cNvSpPr/>
          <p:nvPr/>
        </p:nvSpPr>
        <p:spPr>
          <a:xfrm>
            <a:off x="1931439" y="6130967"/>
            <a:ext cx="6606073" cy="177898"/>
          </a:xfrm>
          <a:prstGeom prst="rect">
            <a:avLst/>
          </a:prstGeom>
          <a:pattFill prst="wdUpDiag">
            <a:fgClr>
              <a:schemeClr val="accent1"/>
            </a:fgClr>
            <a:bgClr>
              <a:schemeClr val="bg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8A647F77-8FFA-99AA-D3F6-17D4940DBBB8}"/>
              </a:ext>
            </a:extLst>
          </p:cNvPr>
          <p:cNvCxnSpPr>
            <a:cxnSpLocks/>
          </p:cNvCxnSpPr>
          <p:nvPr/>
        </p:nvCxnSpPr>
        <p:spPr>
          <a:xfrm>
            <a:off x="1856791" y="5178490"/>
            <a:ext cx="6531429"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B2F209A-1867-AD65-728E-C7832C37EF1F}"/>
              </a:ext>
            </a:extLst>
          </p:cNvPr>
          <p:cNvSpPr txBox="1"/>
          <p:nvPr/>
        </p:nvSpPr>
        <p:spPr>
          <a:xfrm>
            <a:off x="1388065" y="5414838"/>
            <a:ext cx="205274" cy="461665"/>
          </a:xfrm>
          <a:prstGeom prst="rect">
            <a:avLst/>
          </a:prstGeom>
          <a:noFill/>
        </p:spPr>
        <p:txBody>
          <a:bodyPr wrap="square" rtlCol="0">
            <a:spAutoFit/>
          </a:bodyPr>
          <a:lstStyle/>
          <a:p>
            <a:r>
              <a:rPr lang="en-US" sz="2400" b="1" i="1" dirty="0"/>
              <a:t>L</a:t>
            </a:r>
          </a:p>
        </p:txBody>
      </p:sp>
      <p:cxnSp>
        <p:nvCxnSpPr>
          <p:cNvPr id="20" name="Straight Arrow Connector 19">
            <a:extLst>
              <a:ext uri="{FF2B5EF4-FFF2-40B4-BE49-F238E27FC236}">
                <a16:creationId xmlns:a16="http://schemas.microsoft.com/office/drawing/2014/main" id="{A63AD9AD-A6B3-A8BE-547A-2FF8415AE34C}"/>
              </a:ext>
            </a:extLst>
          </p:cNvPr>
          <p:cNvCxnSpPr>
            <a:cxnSpLocks/>
          </p:cNvCxnSpPr>
          <p:nvPr/>
        </p:nvCxnSpPr>
        <p:spPr>
          <a:xfrm flipV="1">
            <a:off x="1856791" y="5271796"/>
            <a:ext cx="0" cy="345233"/>
          </a:xfrm>
          <a:prstGeom prst="straightConnector1">
            <a:avLst/>
          </a:prstGeom>
          <a:ln w="31750">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7F7FD2BC-46A0-D71B-8622-A488F37D3F4E}"/>
              </a:ext>
            </a:extLst>
          </p:cNvPr>
          <p:cNvCxnSpPr>
            <a:cxnSpLocks/>
          </p:cNvCxnSpPr>
          <p:nvPr/>
        </p:nvCxnSpPr>
        <p:spPr>
          <a:xfrm>
            <a:off x="1856791" y="5761664"/>
            <a:ext cx="0" cy="324201"/>
          </a:xfrm>
          <a:prstGeom prst="straightConnector1">
            <a:avLst/>
          </a:prstGeom>
          <a:ln w="31750">
            <a:tailEnd type="triangle" w="lg" len="med"/>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861F34FC-1688-CC72-6578-396870885014}"/>
              </a:ext>
            </a:extLst>
          </p:cNvPr>
          <p:cNvSpPr/>
          <p:nvPr/>
        </p:nvSpPr>
        <p:spPr>
          <a:xfrm>
            <a:off x="2606636" y="5598202"/>
            <a:ext cx="394597" cy="310971"/>
          </a:xfrm>
          <a:custGeom>
            <a:avLst/>
            <a:gdLst>
              <a:gd name="connsiteX0" fmla="*/ 149290 w 606490"/>
              <a:gd name="connsiteY0" fmla="*/ 550506 h 550506"/>
              <a:gd name="connsiteX1" fmla="*/ 102637 w 606490"/>
              <a:gd name="connsiteY1" fmla="*/ 531845 h 550506"/>
              <a:gd name="connsiteX2" fmla="*/ 55984 w 606490"/>
              <a:gd name="connsiteY2" fmla="*/ 475861 h 550506"/>
              <a:gd name="connsiteX3" fmla="*/ 18661 w 606490"/>
              <a:gd name="connsiteY3" fmla="*/ 401216 h 550506"/>
              <a:gd name="connsiteX4" fmla="*/ 0 w 606490"/>
              <a:gd name="connsiteY4" fmla="*/ 279918 h 550506"/>
              <a:gd name="connsiteX5" fmla="*/ 9331 w 606490"/>
              <a:gd name="connsiteY5" fmla="*/ 158620 h 550506"/>
              <a:gd name="connsiteX6" fmla="*/ 27992 w 606490"/>
              <a:gd name="connsiteY6" fmla="*/ 102637 h 550506"/>
              <a:gd name="connsiteX7" fmla="*/ 111967 w 606490"/>
              <a:gd name="connsiteY7" fmla="*/ 37322 h 550506"/>
              <a:gd name="connsiteX8" fmla="*/ 139959 w 606490"/>
              <a:gd name="connsiteY8" fmla="*/ 18661 h 550506"/>
              <a:gd name="connsiteX9" fmla="*/ 195943 w 606490"/>
              <a:gd name="connsiteY9" fmla="*/ 0 h 550506"/>
              <a:gd name="connsiteX10" fmla="*/ 401216 w 606490"/>
              <a:gd name="connsiteY10" fmla="*/ 27992 h 550506"/>
              <a:gd name="connsiteX11" fmla="*/ 494523 w 606490"/>
              <a:gd name="connsiteY11" fmla="*/ 65314 h 550506"/>
              <a:gd name="connsiteX12" fmla="*/ 587829 w 606490"/>
              <a:gd name="connsiteY12" fmla="*/ 223935 h 550506"/>
              <a:gd name="connsiteX13" fmla="*/ 606490 w 606490"/>
              <a:gd name="connsiteY13" fmla="*/ 279918 h 550506"/>
              <a:gd name="connsiteX14" fmla="*/ 587829 w 606490"/>
              <a:gd name="connsiteY14" fmla="*/ 391886 h 550506"/>
              <a:gd name="connsiteX15" fmla="*/ 569167 w 606490"/>
              <a:gd name="connsiteY15" fmla="*/ 410547 h 550506"/>
              <a:gd name="connsiteX16" fmla="*/ 541176 w 606490"/>
              <a:gd name="connsiteY16" fmla="*/ 447869 h 550506"/>
              <a:gd name="connsiteX17" fmla="*/ 522514 w 606490"/>
              <a:gd name="connsiteY17" fmla="*/ 466531 h 55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490" h="550506">
                <a:moveTo>
                  <a:pt x="149290" y="550506"/>
                </a:moveTo>
                <a:cubicBezTo>
                  <a:pt x="133739" y="544286"/>
                  <a:pt x="116840" y="540722"/>
                  <a:pt x="102637" y="531845"/>
                </a:cubicBezTo>
                <a:cubicBezTo>
                  <a:pt x="86296" y="521632"/>
                  <a:pt x="65324" y="492984"/>
                  <a:pt x="55984" y="475861"/>
                </a:cubicBezTo>
                <a:cubicBezTo>
                  <a:pt x="42663" y="451439"/>
                  <a:pt x="18661" y="401216"/>
                  <a:pt x="18661" y="401216"/>
                </a:cubicBezTo>
                <a:cubicBezTo>
                  <a:pt x="16044" y="385512"/>
                  <a:pt x="0" y="291918"/>
                  <a:pt x="0" y="279918"/>
                </a:cubicBezTo>
                <a:cubicBezTo>
                  <a:pt x="0" y="239366"/>
                  <a:pt x="3006" y="198676"/>
                  <a:pt x="9331" y="158620"/>
                </a:cubicBezTo>
                <a:cubicBezTo>
                  <a:pt x="12399" y="139190"/>
                  <a:pt x="14083" y="116546"/>
                  <a:pt x="27992" y="102637"/>
                </a:cubicBezTo>
                <a:cubicBezTo>
                  <a:pt x="138358" y="-7729"/>
                  <a:pt x="41265" y="72674"/>
                  <a:pt x="111967" y="37322"/>
                </a:cubicBezTo>
                <a:cubicBezTo>
                  <a:pt x="121997" y="32307"/>
                  <a:pt x="129711" y="23215"/>
                  <a:pt x="139959" y="18661"/>
                </a:cubicBezTo>
                <a:cubicBezTo>
                  <a:pt x="157934" y="10672"/>
                  <a:pt x="195943" y="0"/>
                  <a:pt x="195943" y="0"/>
                </a:cubicBezTo>
                <a:cubicBezTo>
                  <a:pt x="329961" y="8376"/>
                  <a:pt x="311701" y="-5576"/>
                  <a:pt x="401216" y="27992"/>
                </a:cubicBezTo>
                <a:cubicBezTo>
                  <a:pt x="432581" y="39754"/>
                  <a:pt x="494523" y="65314"/>
                  <a:pt x="494523" y="65314"/>
                </a:cubicBezTo>
                <a:cubicBezTo>
                  <a:pt x="523714" y="109102"/>
                  <a:pt x="570374" y="171571"/>
                  <a:pt x="587829" y="223935"/>
                </a:cubicBezTo>
                <a:lnTo>
                  <a:pt x="606490" y="279918"/>
                </a:lnTo>
                <a:cubicBezTo>
                  <a:pt x="600270" y="317241"/>
                  <a:pt x="598224" y="355504"/>
                  <a:pt x="587829" y="391886"/>
                </a:cubicBezTo>
                <a:cubicBezTo>
                  <a:pt x="585412" y="400345"/>
                  <a:pt x="574799" y="403789"/>
                  <a:pt x="569167" y="410547"/>
                </a:cubicBezTo>
                <a:cubicBezTo>
                  <a:pt x="559212" y="422493"/>
                  <a:pt x="551131" y="435923"/>
                  <a:pt x="541176" y="447869"/>
                </a:cubicBezTo>
                <a:cubicBezTo>
                  <a:pt x="535544" y="454627"/>
                  <a:pt x="522514" y="466531"/>
                  <a:pt x="522514" y="466531"/>
                </a:cubicBezTo>
              </a:path>
            </a:pathLst>
          </a:custGeom>
          <a:noFill/>
          <a:ln>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CBEA7C8F-D2E6-6F32-85E6-6DD2687DBA3A}"/>
              </a:ext>
            </a:extLst>
          </p:cNvPr>
          <p:cNvSpPr/>
          <p:nvPr/>
        </p:nvSpPr>
        <p:spPr>
          <a:xfrm rot="7013661">
            <a:off x="3308824" y="5365266"/>
            <a:ext cx="357696" cy="315372"/>
          </a:xfrm>
          <a:custGeom>
            <a:avLst/>
            <a:gdLst>
              <a:gd name="connsiteX0" fmla="*/ 149290 w 606490"/>
              <a:gd name="connsiteY0" fmla="*/ 550506 h 550506"/>
              <a:gd name="connsiteX1" fmla="*/ 102637 w 606490"/>
              <a:gd name="connsiteY1" fmla="*/ 531845 h 550506"/>
              <a:gd name="connsiteX2" fmla="*/ 55984 w 606490"/>
              <a:gd name="connsiteY2" fmla="*/ 475861 h 550506"/>
              <a:gd name="connsiteX3" fmla="*/ 18661 w 606490"/>
              <a:gd name="connsiteY3" fmla="*/ 401216 h 550506"/>
              <a:gd name="connsiteX4" fmla="*/ 0 w 606490"/>
              <a:gd name="connsiteY4" fmla="*/ 279918 h 550506"/>
              <a:gd name="connsiteX5" fmla="*/ 9331 w 606490"/>
              <a:gd name="connsiteY5" fmla="*/ 158620 h 550506"/>
              <a:gd name="connsiteX6" fmla="*/ 27992 w 606490"/>
              <a:gd name="connsiteY6" fmla="*/ 102637 h 550506"/>
              <a:gd name="connsiteX7" fmla="*/ 111967 w 606490"/>
              <a:gd name="connsiteY7" fmla="*/ 37322 h 550506"/>
              <a:gd name="connsiteX8" fmla="*/ 139959 w 606490"/>
              <a:gd name="connsiteY8" fmla="*/ 18661 h 550506"/>
              <a:gd name="connsiteX9" fmla="*/ 195943 w 606490"/>
              <a:gd name="connsiteY9" fmla="*/ 0 h 550506"/>
              <a:gd name="connsiteX10" fmla="*/ 401216 w 606490"/>
              <a:gd name="connsiteY10" fmla="*/ 27992 h 550506"/>
              <a:gd name="connsiteX11" fmla="*/ 494523 w 606490"/>
              <a:gd name="connsiteY11" fmla="*/ 65314 h 550506"/>
              <a:gd name="connsiteX12" fmla="*/ 587829 w 606490"/>
              <a:gd name="connsiteY12" fmla="*/ 223935 h 550506"/>
              <a:gd name="connsiteX13" fmla="*/ 606490 w 606490"/>
              <a:gd name="connsiteY13" fmla="*/ 279918 h 550506"/>
              <a:gd name="connsiteX14" fmla="*/ 587829 w 606490"/>
              <a:gd name="connsiteY14" fmla="*/ 391886 h 550506"/>
              <a:gd name="connsiteX15" fmla="*/ 569167 w 606490"/>
              <a:gd name="connsiteY15" fmla="*/ 410547 h 550506"/>
              <a:gd name="connsiteX16" fmla="*/ 541176 w 606490"/>
              <a:gd name="connsiteY16" fmla="*/ 447869 h 550506"/>
              <a:gd name="connsiteX17" fmla="*/ 522514 w 606490"/>
              <a:gd name="connsiteY17" fmla="*/ 466531 h 55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490" h="550506">
                <a:moveTo>
                  <a:pt x="149290" y="550506"/>
                </a:moveTo>
                <a:cubicBezTo>
                  <a:pt x="133739" y="544286"/>
                  <a:pt x="116840" y="540722"/>
                  <a:pt x="102637" y="531845"/>
                </a:cubicBezTo>
                <a:cubicBezTo>
                  <a:pt x="86296" y="521632"/>
                  <a:pt x="65324" y="492984"/>
                  <a:pt x="55984" y="475861"/>
                </a:cubicBezTo>
                <a:cubicBezTo>
                  <a:pt x="42663" y="451439"/>
                  <a:pt x="18661" y="401216"/>
                  <a:pt x="18661" y="401216"/>
                </a:cubicBezTo>
                <a:cubicBezTo>
                  <a:pt x="16044" y="385512"/>
                  <a:pt x="0" y="291918"/>
                  <a:pt x="0" y="279918"/>
                </a:cubicBezTo>
                <a:cubicBezTo>
                  <a:pt x="0" y="239366"/>
                  <a:pt x="3006" y="198676"/>
                  <a:pt x="9331" y="158620"/>
                </a:cubicBezTo>
                <a:cubicBezTo>
                  <a:pt x="12399" y="139190"/>
                  <a:pt x="14083" y="116546"/>
                  <a:pt x="27992" y="102637"/>
                </a:cubicBezTo>
                <a:cubicBezTo>
                  <a:pt x="138358" y="-7729"/>
                  <a:pt x="41265" y="72674"/>
                  <a:pt x="111967" y="37322"/>
                </a:cubicBezTo>
                <a:cubicBezTo>
                  <a:pt x="121997" y="32307"/>
                  <a:pt x="129711" y="23215"/>
                  <a:pt x="139959" y="18661"/>
                </a:cubicBezTo>
                <a:cubicBezTo>
                  <a:pt x="157934" y="10672"/>
                  <a:pt x="195943" y="0"/>
                  <a:pt x="195943" y="0"/>
                </a:cubicBezTo>
                <a:cubicBezTo>
                  <a:pt x="329961" y="8376"/>
                  <a:pt x="311701" y="-5576"/>
                  <a:pt x="401216" y="27992"/>
                </a:cubicBezTo>
                <a:cubicBezTo>
                  <a:pt x="432581" y="39754"/>
                  <a:pt x="494523" y="65314"/>
                  <a:pt x="494523" y="65314"/>
                </a:cubicBezTo>
                <a:cubicBezTo>
                  <a:pt x="523714" y="109102"/>
                  <a:pt x="570374" y="171571"/>
                  <a:pt x="587829" y="223935"/>
                </a:cubicBezTo>
                <a:lnTo>
                  <a:pt x="606490" y="279918"/>
                </a:lnTo>
                <a:cubicBezTo>
                  <a:pt x="600270" y="317241"/>
                  <a:pt x="598224" y="355504"/>
                  <a:pt x="587829" y="391886"/>
                </a:cubicBezTo>
                <a:cubicBezTo>
                  <a:pt x="585412" y="400345"/>
                  <a:pt x="574799" y="403789"/>
                  <a:pt x="569167" y="410547"/>
                </a:cubicBezTo>
                <a:cubicBezTo>
                  <a:pt x="559212" y="422493"/>
                  <a:pt x="551131" y="435923"/>
                  <a:pt x="541176" y="447869"/>
                </a:cubicBezTo>
                <a:cubicBezTo>
                  <a:pt x="535544" y="454627"/>
                  <a:pt x="522514" y="466531"/>
                  <a:pt x="522514" y="466531"/>
                </a:cubicBezTo>
              </a:path>
            </a:pathLst>
          </a:custGeom>
          <a:noFill/>
          <a:ln>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95803E82-B918-585D-7633-2C89451F6378}"/>
              </a:ext>
            </a:extLst>
          </p:cNvPr>
          <p:cNvSpPr/>
          <p:nvPr/>
        </p:nvSpPr>
        <p:spPr>
          <a:xfrm rot="2253468">
            <a:off x="4485815" y="5609606"/>
            <a:ext cx="301260" cy="290010"/>
          </a:xfrm>
          <a:custGeom>
            <a:avLst/>
            <a:gdLst>
              <a:gd name="connsiteX0" fmla="*/ 149290 w 606490"/>
              <a:gd name="connsiteY0" fmla="*/ 550506 h 550506"/>
              <a:gd name="connsiteX1" fmla="*/ 102637 w 606490"/>
              <a:gd name="connsiteY1" fmla="*/ 531845 h 550506"/>
              <a:gd name="connsiteX2" fmla="*/ 55984 w 606490"/>
              <a:gd name="connsiteY2" fmla="*/ 475861 h 550506"/>
              <a:gd name="connsiteX3" fmla="*/ 18661 w 606490"/>
              <a:gd name="connsiteY3" fmla="*/ 401216 h 550506"/>
              <a:gd name="connsiteX4" fmla="*/ 0 w 606490"/>
              <a:gd name="connsiteY4" fmla="*/ 279918 h 550506"/>
              <a:gd name="connsiteX5" fmla="*/ 9331 w 606490"/>
              <a:gd name="connsiteY5" fmla="*/ 158620 h 550506"/>
              <a:gd name="connsiteX6" fmla="*/ 27992 w 606490"/>
              <a:gd name="connsiteY6" fmla="*/ 102637 h 550506"/>
              <a:gd name="connsiteX7" fmla="*/ 111967 w 606490"/>
              <a:gd name="connsiteY7" fmla="*/ 37322 h 550506"/>
              <a:gd name="connsiteX8" fmla="*/ 139959 w 606490"/>
              <a:gd name="connsiteY8" fmla="*/ 18661 h 550506"/>
              <a:gd name="connsiteX9" fmla="*/ 195943 w 606490"/>
              <a:gd name="connsiteY9" fmla="*/ 0 h 550506"/>
              <a:gd name="connsiteX10" fmla="*/ 401216 w 606490"/>
              <a:gd name="connsiteY10" fmla="*/ 27992 h 550506"/>
              <a:gd name="connsiteX11" fmla="*/ 494523 w 606490"/>
              <a:gd name="connsiteY11" fmla="*/ 65314 h 550506"/>
              <a:gd name="connsiteX12" fmla="*/ 587829 w 606490"/>
              <a:gd name="connsiteY12" fmla="*/ 223935 h 550506"/>
              <a:gd name="connsiteX13" fmla="*/ 606490 w 606490"/>
              <a:gd name="connsiteY13" fmla="*/ 279918 h 550506"/>
              <a:gd name="connsiteX14" fmla="*/ 587829 w 606490"/>
              <a:gd name="connsiteY14" fmla="*/ 391886 h 550506"/>
              <a:gd name="connsiteX15" fmla="*/ 569167 w 606490"/>
              <a:gd name="connsiteY15" fmla="*/ 410547 h 550506"/>
              <a:gd name="connsiteX16" fmla="*/ 541176 w 606490"/>
              <a:gd name="connsiteY16" fmla="*/ 447869 h 550506"/>
              <a:gd name="connsiteX17" fmla="*/ 522514 w 606490"/>
              <a:gd name="connsiteY17" fmla="*/ 466531 h 55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490" h="550506">
                <a:moveTo>
                  <a:pt x="149290" y="550506"/>
                </a:moveTo>
                <a:cubicBezTo>
                  <a:pt x="133739" y="544286"/>
                  <a:pt x="116840" y="540722"/>
                  <a:pt x="102637" y="531845"/>
                </a:cubicBezTo>
                <a:cubicBezTo>
                  <a:pt x="86296" y="521632"/>
                  <a:pt x="65324" y="492984"/>
                  <a:pt x="55984" y="475861"/>
                </a:cubicBezTo>
                <a:cubicBezTo>
                  <a:pt x="42663" y="451439"/>
                  <a:pt x="18661" y="401216"/>
                  <a:pt x="18661" y="401216"/>
                </a:cubicBezTo>
                <a:cubicBezTo>
                  <a:pt x="16044" y="385512"/>
                  <a:pt x="0" y="291918"/>
                  <a:pt x="0" y="279918"/>
                </a:cubicBezTo>
                <a:cubicBezTo>
                  <a:pt x="0" y="239366"/>
                  <a:pt x="3006" y="198676"/>
                  <a:pt x="9331" y="158620"/>
                </a:cubicBezTo>
                <a:cubicBezTo>
                  <a:pt x="12399" y="139190"/>
                  <a:pt x="14083" y="116546"/>
                  <a:pt x="27992" y="102637"/>
                </a:cubicBezTo>
                <a:cubicBezTo>
                  <a:pt x="138358" y="-7729"/>
                  <a:pt x="41265" y="72674"/>
                  <a:pt x="111967" y="37322"/>
                </a:cubicBezTo>
                <a:cubicBezTo>
                  <a:pt x="121997" y="32307"/>
                  <a:pt x="129711" y="23215"/>
                  <a:pt x="139959" y="18661"/>
                </a:cubicBezTo>
                <a:cubicBezTo>
                  <a:pt x="157934" y="10672"/>
                  <a:pt x="195943" y="0"/>
                  <a:pt x="195943" y="0"/>
                </a:cubicBezTo>
                <a:cubicBezTo>
                  <a:pt x="329961" y="8376"/>
                  <a:pt x="311701" y="-5576"/>
                  <a:pt x="401216" y="27992"/>
                </a:cubicBezTo>
                <a:cubicBezTo>
                  <a:pt x="432581" y="39754"/>
                  <a:pt x="494523" y="65314"/>
                  <a:pt x="494523" y="65314"/>
                </a:cubicBezTo>
                <a:cubicBezTo>
                  <a:pt x="523714" y="109102"/>
                  <a:pt x="570374" y="171571"/>
                  <a:pt x="587829" y="223935"/>
                </a:cubicBezTo>
                <a:lnTo>
                  <a:pt x="606490" y="279918"/>
                </a:lnTo>
                <a:cubicBezTo>
                  <a:pt x="600270" y="317241"/>
                  <a:pt x="598224" y="355504"/>
                  <a:pt x="587829" y="391886"/>
                </a:cubicBezTo>
                <a:cubicBezTo>
                  <a:pt x="585412" y="400345"/>
                  <a:pt x="574799" y="403789"/>
                  <a:pt x="569167" y="410547"/>
                </a:cubicBezTo>
                <a:cubicBezTo>
                  <a:pt x="559212" y="422493"/>
                  <a:pt x="551131" y="435923"/>
                  <a:pt x="541176" y="447869"/>
                </a:cubicBezTo>
                <a:cubicBezTo>
                  <a:pt x="535544" y="454627"/>
                  <a:pt x="522514" y="466531"/>
                  <a:pt x="522514" y="466531"/>
                </a:cubicBezTo>
              </a:path>
            </a:pathLst>
          </a:custGeom>
          <a:noFill/>
          <a:ln>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A209E2BC-59B8-0322-7C8A-EEB2C18FAB44}"/>
              </a:ext>
            </a:extLst>
          </p:cNvPr>
          <p:cNvSpPr/>
          <p:nvPr/>
        </p:nvSpPr>
        <p:spPr>
          <a:xfrm>
            <a:off x="5390956" y="5694366"/>
            <a:ext cx="356623" cy="305191"/>
          </a:xfrm>
          <a:custGeom>
            <a:avLst/>
            <a:gdLst>
              <a:gd name="connsiteX0" fmla="*/ 149290 w 606490"/>
              <a:gd name="connsiteY0" fmla="*/ 550506 h 550506"/>
              <a:gd name="connsiteX1" fmla="*/ 102637 w 606490"/>
              <a:gd name="connsiteY1" fmla="*/ 531845 h 550506"/>
              <a:gd name="connsiteX2" fmla="*/ 55984 w 606490"/>
              <a:gd name="connsiteY2" fmla="*/ 475861 h 550506"/>
              <a:gd name="connsiteX3" fmla="*/ 18661 w 606490"/>
              <a:gd name="connsiteY3" fmla="*/ 401216 h 550506"/>
              <a:gd name="connsiteX4" fmla="*/ 0 w 606490"/>
              <a:gd name="connsiteY4" fmla="*/ 279918 h 550506"/>
              <a:gd name="connsiteX5" fmla="*/ 9331 w 606490"/>
              <a:gd name="connsiteY5" fmla="*/ 158620 h 550506"/>
              <a:gd name="connsiteX6" fmla="*/ 27992 w 606490"/>
              <a:gd name="connsiteY6" fmla="*/ 102637 h 550506"/>
              <a:gd name="connsiteX7" fmla="*/ 111967 w 606490"/>
              <a:gd name="connsiteY7" fmla="*/ 37322 h 550506"/>
              <a:gd name="connsiteX8" fmla="*/ 139959 w 606490"/>
              <a:gd name="connsiteY8" fmla="*/ 18661 h 550506"/>
              <a:gd name="connsiteX9" fmla="*/ 195943 w 606490"/>
              <a:gd name="connsiteY9" fmla="*/ 0 h 550506"/>
              <a:gd name="connsiteX10" fmla="*/ 401216 w 606490"/>
              <a:gd name="connsiteY10" fmla="*/ 27992 h 550506"/>
              <a:gd name="connsiteX11" fmla="*/ 494523 w 606490"/>
              <a:gd name="connsiteY11" fmla="*/ 65314 h 550506"/>
              <a:gd name="connsiteX12" fmla="*/ 587829 w 606490"/>
              <a:gd name="connsiteY12" fmla="*/ 223935 h 550506"/>
              <a:gd name="connsiteX13" fmla="*/ 606490 w 606490"/>
              <a:gd name="connsiteY13" fmla="*/ 279918 h 550506"/>
              <a:gd name="connsiteX14" fmla="*/ 587829 w 606490"/>
              <a:gd name="connsiteY14" fmla="*/ 391886 h 550506"/>
              <a:gd name="connsiteX15" fmla="*/ 569167 w 606490"/>
              <a:gd name="connsiteY15" fmla="*/ 410547 h 550506"/>
              <a:gd name="connsiteX16" fmla="*/ 541176 w 606490"/>
              <a:gd name="connsiteY16" fmla="*/ 447869 h 550506"/>
              <a:gd name="connsiteX17" fmla="*/ 522514 w 606490"/>
              <a:gd name="connsiteY17" fmla="*/ 466531 h 55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490" h="550506">
                <a:moveTo>
                  <a:pt x="149290" y="550506"/>
                </a:moveTo>
                <a:cubicBezTo>
                  <a:pt x="133739" y="544286"/>
                  <a:pt x="116840" y="540722"/>
                  <a:pt x="102637" y="531845"/>
                </a:cubicBezTo>
                <a:cubicBezTo>
                  <a:pt x="86296" y="521632"/>
                  <a:pt x="65324" y="492984"/>
                  <a:pt x="55984" y="475861"/>
                </a:cubicBezTo>
                <a:cubicBezTo>
                  <a:pt x="42663" y="451439"/>
                  <a:pt x="18661" y="401216"/>
                  <a:pt x="18661" y="401216"/>
                </a:cubicBezTo>
                <a:cubicBezTo>
                  <a:pt x="16044" y="385512"/>
                  <a:pt x="0" y="291918"/>
                  <a:pt x="0" y="279918"/>
                </a:cubicBezTo>
                <a:cubicBezTo>
                  <a:pt x="0" y="239366"/>
                  <a:pt x="3006" y="198676"/>
                  <a:pt x="9331" y="158620"/>
                </a:cubicBezTo>
                <a:cubicBezTo>
                  <a:pt x="12399" y="139190"/>
                  <a:pt x="14083" y="116546"/>
                  <a:pt x="27992" y="102637"/>
                </a:cubicBezTo>
                <a:cubicBezTo>
                  <a:pt x="138358" y="-7729"/>
                  <a:pt x="41265" y="72674"/>
                  <a:pt x="111967" y="37322"/>
                </a:cubicBezTo>
                <a:cubicBezTo>
                  <a:pt x="121997" y="32307"/>
                  <a:pt x="129711" y="23215"/>
                  <a:pt x="139959" y="18661"/>
                </a:cubicBezTo>
                <a:cubicBezTo>
                  <a:pt x="157934" y="10672"/>
                  <a:pt x="195943" y="0"/>
                  <a:pt x="195943" y="0"/>
                </a:cubicBezTo>
                <a:cubicBezTo>
                  <a:pt x="329961" y="8376"/>
                  <a:pt x="311701" y="-5576"/>
                  <a:pt x="401216" y="27992"/>
                </a:cubicBezTo>
                <a:cubicBezTo>
                  <a:pt x="432581" y="39754"/>
                  <a:pt x="494523" y="65314"/>
                  <a:pt x="494523" y="65314"/>
                </a:cubicBezTo>
                <a:cubicBezTo>
                  <a:pt x="523714" y="109102"/>
                  <a:pt x="570374" y="171571"/>
                  <a:pt x="587829" y="223935"/>
                </a:cubicBezTo>
                <a:lnTo>
                  <a:pt x="606490" y="279918"/>
                </a:lnTo>
                <a:cubicBezTo>
                  <a:pt x="600270" y="317241"/>
                  <a:pt x="598224" y="355504"/>
                  <a:pt x="587829" y="391886"/>
                </a:cubicBezTo>
                <a:cubicBezTo>
                  <a:pt x="585412" y="400345"/>
                  <a:pt x="574799" y="403789"/>
                  <a:pt x="569167" y="410547"/>
                </a:cubicBezTo>
                <a:cubicBezTo>
                  <a:pt x="559212" y="422493"/>
                  <a:pt x="551131" y="435923"/>
                  <a:pt x="541176" y="447869"/>
                </a:cubicBezTo>
                <a:cubicBezTo>
                  <a:pt x="535544" y="454627"/>
                  <a:pt x="522514" y="466531"/>
                  <a:pt x="522514" y="466531"/>
                </a:cubicBezTo>
              </a:path>
            </a:pathLst>
          </a:custGeom>
          <a:noFill/>
          <a:ln>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051F109E-1E79-E2D9-CD7C-69057124A480}"/>
              </a:ext>
            </a:extLst>
          </p:cNvPr>
          <p:cNvSpPr/>
          <p:nvPr/>
        </p:nvSpPr>
        <p:spPr>
          <a:xfrm>
            <a:off x="7093485" y="5654010"/>
            <a:ext cx="252938" cy="269808"/>
          </a:xfrm>
          <a:custGeom>
            <a:avLst/>
            <a:gdLst>
              <a:gd name="connsiteX0" fmla="*/ 149290 w 606490"/>
              <a:gd name="connsiteY0" fmla="*/ 550506 h 550506"/>
              <a:gd name="connsiteX1" fmla="*/ 102637 w 606490"/>
              <a:gd name="connsiteY1" fmla="*/ 531845 h 550506"/>
              <a:gd name="connsiteX2" fmla="*/ 55984 w 606490"/>
              <a:gd name="connsiteY2" fmla="*/ 475861 h 550506"/>
              <a:gd name="connsiteX3" fmla="*/ 18661 w 606490"/>
              <a:gd name="connsiteY3" fmla="*/ 401216 h 550506"/>
              <a:gd name="connsiteX4" fmla="*/ 0 w 606490"/>
              <a:gd name="connsiteY4" fmla="*/ 279918 h 550506"/>
              <a:gd name="connsiteX5" fmla="*/ 9331 w 606490"/>
              <a:gd name="connsiteY5" fmla="*/ 158620 h 550506"/>
              <a:gd name="connsiteX6" fmla="*/ 27992 w 606490"/>
              <a:gd name="connsiteY6" fmla="*/ 102637 h 550506"/>
              <a:gd name="connsiteX7" fmla="*/ 111967 w 606490"/>
              <a:gd name="connsiteY7" fmla="*/ 37322 h 550506"/>
              <a:gd name="connsiteX8" fmla="*/ 139959 w 606490"/>
              <a:gd name="connsiteY8" fmla="*/ 18661 h 550506"/>
              <a:gd name="connsiteX9" fmla="*/ 195943 w 606490"/>
              <a:gd name="connsiteY9" fmla="*/ 0 h 550506"/>
              <a:gd name="connsiteX10" fmla="*/ 401216 w 606490"/>
              <a:gd name="connsiteY10" fmla="*/ 27992 h 550506"/>
              <a:gd name="connsiteX11" fmla="*/ 494523 w 606490"/>
              <a:gd name="connsiteY11" fmla="*/ 65314 h 550506"/>
              <a:gd name="connsiteX12" fmla="*/ 587829 w 606490"/>
              <a:gd name="connsiteY12" fmla="*/ 223935 h 550506"/>
              <a:gd name="connsiteX13" fmla="*/ 606490 w 606490"/>
              <a:gd name="connsiteY13" fmla="*/ 279918 h 550506"/>
              <a:gd name="connsiteX14" fmla="*/ 587829 w 606490"/>
              <a:gd name="connsiteY14" fmla="*/ 391886 h 550506"/>
              <a:gd name="connsiteX15" fmla="*/ 569167 w 606490"/>
              <a:gd name="connsiteY15" fmla="*/ 410547 h 550506"/>
              <a:gd name="connsiteX16" fmla="*/ 541176 w 606490"/>
              <a:gd name="connsiteY16" fmla="*/ 447869 h 550506"/>
              <a:gd name="connsiteX17" fmla="*/ 522514 w 606490"/>
              <a:gd name="connsiteY17" fmla="*/ 466531 h 55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490" h="550506">
                <a:moveTo>
                  <a:pt x="149290" y="550506"/>
                </a:moveTo>
                <a:cubicBezTo>
                  <a:pt x="133739" y="544286"/>
                  <a:pt x="116840" y="540722"/>
                  <a:pt x="102637" y="531845"/>
                </a:cubicBezTo>
                <a:cubicBezTo>
                  <a:pt x="86296" y="521632"/>
                  <a:pt x="65324" y="492984"/>
                  <a:pt x="55984" y="475861"/>
                </a:cubicBezTo>
                <a:cubicBezTo>
                  <a:pt x="42663" y="451439"/>
                  <a:pt x="18661" y="401216"/>
                  <a:pt x="18661" y="401216"/>
                </a:cubicBezTo>
                <a:cubicBezTo>
                  <a:pt x="16044" y="385512"/>
                  <a:pt x="0" y="291918"/>
                  <a:pt x="0" y="279918"/>
                </a:cubicBezTo>
                <a:cubicBezTo>
                  <a:pt x="0" y="239366"/>
                  <a:pt x="3006" y="198676"/>
                  <a:pt x="9331" y="158620"/>
                </a:cubicBezTo>
                <a:cubicBezTo>
                  <a:pt x="12399" y="139190"/>
                  <a:pt x="14083" y="116546"/>
                  <a:pt x="27992" y="102637"/>
                </a:cubicBezTo>
                <a:cubicBezTo>
                  <a:pt x="138358" y="-7729"/>
                  <a:pt x="41265" y="72674"/>
                  <a:pt x="111967" y="37322"/>
                </a:cubicBezTo>
                <a:cubicBezTo>
                  <a:pt x="121997" y="32307"/>
                  <a:pt x="129711" y="23215"/>
                  <a:pt x="139959" y="18661"/>
                </a:cubicBezTo>
                <a:cubicBezTo>
                  <a:pt x="157934" y="10672"/>
                  <a:pt x="195943" y="0"/>
                  <a:pt x="195943" y="0"/>
                </a:cubicBezTo>
                <a:cubicBezTo>
                  <a:pt x="329961" y="8376"/>
                  <a:pt x="311701" y="-5576"/>
                  <a:pt x="401216" y="27992"/>
                </a:cubicBezTo>
                <a:cubicBezTo>
                  <a:pt x="432581" y="39754"/>
                  <a:pt x="494523" y="65314"/>
                  <a:pt x="494523" y="65314"/>
                </a:cubicBezTo>
                <a:cubicBezTo>
                  <a:pt x="523714" y="109102"/>
                  <a:pt x="570374" y="171571"/>
                  <a:pt x="587829" y="223935"/>
                </a:cubicBezTo>
                <a:lnTo>
                  <a:pt x="606490" y="279918"/>
                </a:lnTo>
                <a:cubicBezTo>
                  <a:pt x="600270" y="317241"/>
                  <a:pt x="598224" y="355504"/>
                  <a:pt x="587829" y="391886"/>
                </a:cubicBezTo>
                <a:cubicBezTo>
                  <a:pt x="585412" y="400345"/>
                  <a:pt x="574799" y="403789"/>
                  <a:pt x="569167" y="410547"/>
                </a:cubicBezTo>
                <a:cubicBezTo>
                  <a:pt x="559212" y="422493"/>
                  <a:pt x="551131" y="435923"/>
                  <a:pt x="541176" y="447869"/>
                </a:cubicBezTo>
                <a:cubicBezTo>
                  <a:pt x="535544" y="454627"/>
                  <a:pt x="522514" y="466531"/>
                  <a:pt x="522514" y="466531"/>
                </a:cubicBezTo>
              </a:path>
            </a:pathLst>
          </a:custGeom>
          <a:noFill/>
          <a:ln>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A1C67E25-BAF0-51A2-D2E9-5BBE365E195E}"/>
              </a:ext>
            </a:extLst>
          </p:cNvPr>
          <p:cNvSpPr/>
          <p:nvPr/>
        </p:nvSpPr>
        <p:spPr>
          <a:xfrm rot="6436081">
            <a:off x="6215791" y="5751123"/>
            <a:ext cx="326573" cy="269392"/>
          </a:xfrm>
          <a:custGeom>
            <a:avLst/>
            <a:gdLst>
              <a:gd name="connsiteX0" fmla="*/ 149290 w 606490"/>
              <a:gd name="connsiteY0" fmla="*/ 550506 h 550506"/>
              <a:gd name="connsiteX1" fmla="*/ 102637 w 606490"/>
              <a:gd name="connsiteY1" fmla="*/ 531845 h 550506"/>
              <a:gd name="connsiteX2" fmla="*/ 55984 w 606490"/>
              <a:gd name="connsiteY2" fmla="*/ 475861 h 550506"/>
              <a:gd name="connsiteX3" fmla="*/ 18661 w 606490"/>
              <a:gd name="connsiteY3" fmla="*/ 401216 h 550506"/>
              <a:gd name="connsiteX4" fmla="*/ 0 w 606490"/>
              <a:gd name="connsiteY4" fmla="*/ 279918 h 550506"/>
              <a:gd name="connsiteX5" fmla="*/ 9331 w 606490"/>
              <a:gd name="connsiteY5" fmla="*/ 158620 h 550506"/>
              <a:gd name="connsiteX6" fmla="*/ 27992 w 606490"/>
              <a:gd name="connsiteY6" fmla="*/ 102637 h 550506"/>
              <a:gd name="connsiteX7" fmla="*/ 111967 w 606490"/>
              <a:gd name="connsiteY7" fmla="*/ 37322 h 550506"/>
              <a:gd name="connsiteX8" fmla="*/ 139959 w 606490"/>
              <a:gd name="connsiteY8" fmla="*/ 18661 h 550506"/>
              <a:gd name="connsiteX9" fmla="*/ 195943 w 606490"/>
              <a:gd name="connsiteY9" fmla="*/ 0 h 550506"/>
              <a:gd name="connsiteX10" fmla="*/ 401216 w 606490"/>
              <a:gd name="connsiteY10" fmla="*/ 27992 h 550506"/>
              <a:gd name="connsiteX11" fmla="*/ 494523 w 606490"/>
              <a:gd name="connsiteY11" fmla="*/ 65314 h 550506"/>
              <a:gd name="connsiteX12" fmla="*/ 587829 w 606490"/>
              <a:gd name="connsiteY12" fmla="*/ 223935 h 550506"/>
              <a:gd name="connsiteX13" fmla="*/ 606490 w 606490"/>
              <a:gd name="connsiteY13" fmla="*/ 279918 h 550506"/>
              <a:gd name="connsiteX14" fmla="*/ 587829 w 606490"/>
              <a:gd name="connsiteY14" fmla="*/ 391886 h 550506"/>
              <a:gd name="connsiteX15" fmla="*/ 569167 w 606490"/>
              <a:gd name="connsiteY15" fmla="*/ 410547 h 550506"/>
              <a:gd name="connsiteX16" fmla="*/ 541176 w 606490"/>
              <a:gd name="connsiteY16" fmla="*/ 447869 h 550506"/>
              <a:gd name="connsiteX17" fmla="*/ 522514 w 606490"/>
              <a:gd name="connsiteY17" fmla="*/ 466531 h 55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490" h="550506">
                <a:moveTo>
                  <a:pt x="149290" y="550506"/>
                </a:moveTo>
                <a:cubicBezTo>
                  <a:pt x="133739" y="544286"/>
                  <a:pt x="116840" y="540722"/>
                  <a:pt x="102637" y="531845"/>
                </a:cubicBezTo>
                <a:cubicBezTo>
                  <a:pt x="86296" y="521632"/>
                  <a:pt x="65324" y="492984"/>
                  <a:pt x="55984" y="475861"/>
                </a:cubicBezTo>
                <a:cubicBezTo>
                  <a:pt x="42663" y="451439"/>
                  <a:pt x="18661" y="401216"/>
                  <a:pt x="18661" y="401216"/>
                </a:cubicBezTo>
                <a:cubicBezTo>
                  <a:pt x="16044" y="385512"/>
                  <a:pt x="0" y="291918"/>
                  <a:pt x="0" y="279918"/>
                </a:cubicBezTo>
                <a:cubicBezTo>
                  <a:pt x="0" y="239366"/>
                  <a:pt x="3006" y="198676"/>
                  <a:pt x="9331" y="158620"/>
                </a:cubicBezTo>
                <a:cubicBezTo>
                  <a:pt x="12399" y="139190"/>
                  <a:pt x="14083" y="116546"/>
                  <a:pt x="27992" y="102637"/>
                </a:cubicBezTo>
                <a:cubicBezTo>
                  <a:pt x="138358" y="-7729"/>
                  <a:pt x="41265" y="72674"/>
                  <a:pt x="111967" y="37322"/>
                </a:cubicBezTo>
                <a:cubicBezTo>
                  <a:pt x="121997" y="32307"/>
                  <a:pt x="129711" y="23215"/>
                  <a:pt x="139959" y="18661"/>
                </a:cubicBezTo>
                <a:cubicBezTo>
                  <a:pt x="157934" y="10672"/>
                  <a:pt x="195943" y="0"/>
                  <a:pt x="195943" y="0"/>
                </a:cubicBezTo>
                <a:cubicBezTo>
                  <a:pt x="329961" y="8376"/>
                  <a:pt x="311701" y="-5576"/>
                  <a:pt x="401216" y="27992"/>
                </a:cubicBezTo>
                <a:cubicBezTo>
                  <a:pt x="432581" y="39754"/>
                  <a:pt x="494523" y="65314"/>
                  <a:pt x="494523" y="65314"/>
                </a:cubicBezTo>
                <a:cubicBezTo>
                  <a:pt x="523714" y="109102"/>
                  <a:pt x="570374" y="171571"/>
                  <a:pt x="587829" y="223935"/>
                </a:cubicBezTo>
                <a:lnTo>
                  <a:pt x="606490" y="279918"/>
                </a:lnTo>
                <a:cubicBezTo>
                  <a:pt x="600270" y="317241"/>
                  <a:pt x="598224" y="355504"/>
                  <a:pt x="587829" y="391886"/>
                </a:cubicBezTo>
                <a:cubicBezTo>
                  <a:pt x="585412" y="400345"/>
                  <a:pt x="574799" y="403789"/>
                  <a:pt x="569167" y="410547"/>
                </a:cubicBezTo>
                <a:cubicBezTo>
                  <a:pt x="559212" y="422493"/>
                  <a:pt x="551131" y="435923"/>
                  <a:pt x="541176" y="447869"/>
                </a:cubicBezTo>
                <a:cubicBezTo>
                  <a:pt x="535544" y="454627"/>
                  <a:pt x="522514" y="466531"/>
                  <a:pt x="522514" y="466531"/>
                </a:cubicBezTo>
              </a:path>
            </a:pathLst>
          </a:custGeom>
          <a:noFill/>
          <a:ln>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E0A650C4-1959-DE20-39BE-E1C8B97352BB}"/>
              </a:ext>
            </a:extLst>
          </p:cNvPr>
          <p:cNvSpPr/>
          <p:nvPr/>
        </p:nvSpPr>
        <p:spPr>
          <a:xfrm>
            <a:off x="3733412" y="5753785"/>
            <a:ext cx="326573" cy="269392"/>
          </a:xfrm>
          <a:custGeom>
            <a:avLst/>
            <a:gdLst>
              <a:gd name="connsiteX0" fmla="*/ 149290 w 606490"/>
              <a:gd name="connsiteY0" fmla="*/ 550506 h 550506"/>
              <a:gd name="connsiteX1" fmla="*/ 102637 w 606490"/>
              <a:gd name="connsiteY1" fmla="*/ 531845 h 550506"/>
              <a:gd name="connsiteX2" fmla="*/ 55984 w 606490"/>
              <a:gd name="connsiteY2" fmla="*/ 475861 h 550506"/>
              <a:gd name="connsiteX3" fmla="*/ 18661 w 606490"/>
              <a:gd name="connsiteY3" fmla="*/ 401216 h 550506"/>
              <a:gd name="connsiteX4" fmla="*/ 0 w 606490"/>
              <a:gd name="connsiteY4" fmla="*/ 279918 h 550506"/>
              <a:gd name="connsiteX5" fmla="*/ 9331 w 606490"/>
              <a:gd name="connsiteY5" fmla="*/ 158620 h 550506"/>
              <a:gd name="connsiteX6" fmla="*/ 27992 w 606490"/>
              <a:gd name="connsiteY6" fmla="*/ 102637 h 550506"/>
              <a:gd name="connsiteX7" fmla="*/ 111967 w 606490"/>
              <a:gd name="connsiteY7" fmla="*/ 37322 h 550506"/>
              <a:gd name="connsiteX8" fmla="*/ 139959 w 606490"/>
              <a:gd name="connsiteY8" fmla="*/ 18661 h 550506"/>
              <a:gd name="connsiteX9" fmla="*/ 195943 w 606490"/>
              <a:gd name="connsiteY9" fmla="*/ 0 h 550506"/>
              <a:gd name="connsiteX10" fmla="*/ 401216 w 606490"/>
              <a:gd name="connsiteY10" fmla="*/ 27992 h 550506"/>
              <a:gd name="connsiteX11" fmla="*/ 494523 w 606490"/>
              <a:gd name="connsiteY11" fmla="*/ 65314 h 550506"/>
              <a:gd name="connsiteX12" fmla="*/ 587829 w 606490"/>
              <a:gd name="connsiteY12" fmla="*/ 223935 h 550506"/>
              <a:gd name="connsiteX13" fmla="*/ 606490 w 606490"/>
              <a:gd name="connsiteY13" fmla="*/ 279918 h 550506"/>
              <a:gd name="connsiteX14" fmla="*/ 587829 w 606490"/>
              <a:gd name="connsiteY14" fmla="*/ 391886 h 550506"/>
              <a:gd name="connsiteX15" fmla="*/ 569167 w 606490"/>
              <a:gd name="connsiteY15" fmla="*/ 410547 h 550506"/>
              <a:gd name="connsiteX16" fmla="*/ 541176 w 606490"/>
              <a:gd name="connsiteY16" fmla="*/ 447869 h 550506"/>
              <a:gd name="connsiteX17" fmla="*/ 522514 w 606490"/>
              <a:gd name="connsiteY17" fmla="*/ 466531 h 55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490" h="550506">
                <a:moveTo>
                  <a:pt x="149290" y="550506"/>
                </a:moveTo>
                <a:cubicBezTo>
                  <a:pt x="133739" y="544286"/>
                  <a:pt x="116840" y="540722"/>
                  <a:pt x="102637" y="531845"/>
                </a:cubicBezTo>
                <a:cubicBezTo>
                  <a:pt x="86296" y="521632"/>
                  <a:pt x="65324" y="492984"/>
                  <a:pt x="55984" y="475861"/>
                </a:cubicBezTo>
                <a:cubicBezTo>
                  <a:pt x="42663" y="451439"/>
                  <a:pt x="18661" y="401216"/>
                  <a:pt x="18661" y="401216"/>
                </a:cubicBezTo>
                <a:cubicBezTo>
                  <a:pt x="16044" y="385512"/>
                  <a:pt x="0" y="291918"/>
                  <a:pt x="0" y="279918"/>
                </a:cubicBezTo>
                <a:cubicBezTo>
                  <a:pt x="0" y="239366"/>
                  <a:pt x="3006" y="198676"/>
                  <a:pt x="9331" y="158620"/>
                </a:cubicBezTo>
                <a:cubicBezTo>
                  <a:pt x="12399" y="139190"/>
                  <a:pt x="14083" y="116546"/>
                  <a:pt x="27992" y="102637"/>
                </a:cubicBezTo>
                <a:cubicBezTo>
                  <a:pt x="138358" y="-7729"/>
                  <a:pt x="41265" y="72674"/>
                  <a:pt x="111967" y="37322"/>
                </a:cubicBezTo>
                <a:cubicBezTo>
                  <a:pt x="121997" y="32307"/>
                  <a:pt x="129711" y="23215"/>
                  <a:pt x="139959" y="18661"/>
                </a:cubicBezTo>
                <a:cubicBezTo>
                  <a:pt x="157934" y="10672"/>
                  <a:pt x="195943" y="0"/>
                  <a:pt x="195943" y="0"/>
                </a:cubicBezTo>
                <a:cubicBezTo>
                  <a:pt x="329961" y="8376"/>
                  <a:pt x="311701" y="-5576"/>
                  <a:pt x="401216" y="27992"/>
                </a:cubicBezTo>
                <a:cubicBezTo>
                  <a:pt x="432581" y="39754"/>
                  <a:pt x="494523" y="65314"/>
                  <a:pt x="494523" y="65314"/>
                </a:cubicBezTo>
                <a:cubicBezTo>
                  <a:pt x="523714" y="109102"/>
                  <a:pt x="570374" y="171571"/>
                  <a:pt x="587829" y="223935"/>
                </a:cubicBezTo>
                <a:lnTo>
                  <a:pt x="606490" y="279918"/>
                </a:lnTo>
                <a:cubicBezTo>
                  <a:pt x="600270" y="317241"/>
                  <a:pt x="598224" y="355504"/>
                  <a:pt x="587829" y="391886"/>
                </a:cubicBezTo>
                <a:cubicBezTo>
                  <a:pt x="585412" y="400345"/>
                  <a:pt x="574799" y="403789"/>
                  <a:pt x="569167" y="410547"/>
                </a:cubicBezTo>
                <a:cubicBezTo>
                  <a:pt x="559212" y="422493"/>
                  <a:pt x="551131" y="435923"/>
                  <a:pt x="541176" y="447869"/>
                </a:cubicBezTo>
                <a:cubicBezTo>
                  <a:pt x="535544" y="454627"/>
                  <a:pt x="522514" y="466531"/>
                  <a:pt x="522514" y="466531"/>
                </a:cubicBezTo>
              </a:path>
            </a:pathLst>
          </a:custGeom>
          <a:noFill/>
          <a:ln>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86176C0A-CB85-A796-200E-CF8BA0F2E38E}"/>
              </a:ext>
            </a:extLst>
          </p:cNvPr>
          <p:cNvSpPr/>
          <p:nvPr/>
        </p:nvSpPr>
        <p:spPr>
          <a:xfrm rot="18570149">
            <a:off x="7866116" y="5729666"/>
            <a:ext cx="326573" cy="269392"/>
          </a:xfrm>
          <a:custGeom>
            <a:avLst/>
            <a:gdLst>
              <a:gd name="connsiteX0" fmla="*/ 149290 w 606490"/>
              <a:gd name="connsiteY0" fmla="*/ 550506 h 550506"/>
              <a:gd name="connsiteX1" fmla="*/ 102637 w 606490"/>
              <a:gd name="connsiteY1" fmla="*/ 531845 h 550506"/>
              <a:gd name="connsiteX2" fmla="*/ 55984 w 606490"/>
              <a:gd name="connsiteY2" fmla="*/ 475861 h 550506"/>
              <a:gd name="connsiteX3" fmla="*/ 18661 w 606490"/>
              <a:gd name="connsiteY3" fmla="*/ 401216 h 550506"/>
              <a:gd name="connsiteX4" fmla="*/ 0 w 606490"/>
              <a:gd name="connsiteY4" fmla="*/ 279918 h 550506"/>
              <a:gd name="connsiteX5" fmla="*/ 9331 w 606490"/>
              <a:gd name="connsiteY5" fmla="*/ 158620 h 550506"/>
              <a:gd name="connsiteX6" fmla="*/ 27992 w 606490"/>
              <a:gd name="connsiteY6" fmla="*/ 102637 h 550506"/>
              <a:gd name="connsiteX7" fmla="*/ 111967 w 606490"/>
              <a:gd name="connsiteY7" fmla="*/ 37322 h 550506"/>
              <a:gd name="connsiteX8" fmla="*/ 139959 w 606490"/>
              <a:gd name="connsiteY8" fmla="*/ 18661 h 550506"/>
              <a:gd name="connsiteX9" fmla="*/ 195943 w 606490"/>
              <a:gd name="connsiteY9" fmla="*/ 0 h 550506"/>
              <a:gd name="connsiteX10" fmla="*/ 401216 w 606490"/>
              <a:gd name="connsiteY10" fmla="*/ 27992 h 550506"/>
              <a:gd name="connsiteX11" fmla="*/ 494523 w 606490"/>
              <a:gd name="connsiteY11" fmla="*/ 65314 h 550506"/>
              <a:gd name="connsiteX12" fmla="*/ 587829 w 606490"/>
              <a:gd name="connsiteY12" fmla="*/ 223935 h 550506"/>
              <a:gd name="connsiteX13" fmla="*/ 606490 w 606490"/>
              <a:gd name="connsiteY13" fmla="*/ 279918 h 550506"/>
              <a:gd name="connsiteX14" fmla="*/ 587829 w 606490"/>
              <a:gd name="connsiteY14" fmla="*/ 391886 h 550506"/>
              <a:gd name="connsiteX15" fmla="*/ 569167 w 606490"/>
              <a:gd name="connsiteY15" fmla="*/ 410547 h 550506"/>
              <a:gd name="connsiteX16" fmla="*/ 541176 w 606490"/>
              <a:gd name="connsiteY16" fmla="*/ 447869 h 550506"/>
              <a:gd name="connsiteX17" fmla="*/ 522514 w 606490"/>
              <a:gd name="connsiteY17" fmla="*/ 466531 h 550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490" h="550506">
                <a:moveTo>
                  <a:pt x="149290" y="550506"/>
                </a:moveTo>
                <a:cubicBezTo>
                  <a:pt x="133739" y="544286"/>
                  <a:pt x="116840" y="540722"/>
                  <a:pt x="102637" y="531845"/>
                </a:cubicBezTo>
                <a:cubicBezTo>
                  <a:pt x="86296" y="521632"/>
                  <a:pt x="65324" y="492984"/>
                  <a:pt x="55984" y="475861"/>
                </a:cubicBezTo>
                <a:cubicBezTo>
                  <a:pt x="42663" y="451439"/>
                  <a:pt x="18661" y="401216"/>
                  <a:pt x="18661" y="401216"/>
                </a:cubicBezTo>
                <a:cubicBezTo>
                  <a:pt x="16044" y="385512"/>
                  <a:pt x="0" y="291918"/>
                  <a:pt x="0" y="279918"/>
                </a:cubicBezTo>
                <a:cubicBezTo>
                  <a:pt x="0" y="239366"/>
                  <a:pt x="3006" y="198676"/>
                  <a:pt x="9331" y="158620"/>
                </a:cubicBezTo>
                <a:cubicBezTo>
                  <a:pt x="12399" y="139190"/>
                  <a:pt x="14083" y="116546"/>
                  <a:pt x="27992" y="102637"/>
                </a:cubicBezTo>
                <a:cubicBezTo>
                  <a:pt x="138358" y="-7729"/>
                  <a:pt x="41265" y="72674"/>
                  <a:pt x="111967" y="37322"/>
                </a:cubicBezTo>
                <a:cubicBezTo>
                  <a:pt x="121997" y="32307"/>
                  <a:pt x="129711" y="23215"/>
                  <a:pt x="139959" y="18661"/>
                </a:cubicBezTo>
                <a:cubicBezTo>
                  <a:pt x="157934" y="10672"/>
                  <a:pt x="195943" y="0"/>
                  <a:pt x="195943" y="0"/>
                </a:cubicBezTo>
                <a:cubicBezTo>
                  <a:pt x="329961" y="8376"/>
                  <a:pt x="311701" y="-5576"/>
                  <a:pt x="401216" y="27992"/>
                </a:cubicBezTo>
                <a:cubicBezTo>
                  <a:pt x="432581" y="39754"/>
                  <a:pt x="494523" y="65314"/>
                  <a:pt x="494523" y="65314"/>
                </a:cubicBezTo>
                <a:cubicBezTo>
                  <a:pt x="523714" y="109102"/>
                  <a:pt x="570374" y="171571"/>
                  <a:pt x="587829" y="223935"/>
                </a:cubicBezTo>
                <a:lnTo>
                  <a:pt x="606490" y="279918"/>
                </a:lnTo>
                <a:cubicBezTo>
                  <a:pt x="600270" y="317241"/>
                  <a:pt x="598224" y="355504"/>
                  <a:pt x="587829" y="391886"/>
                </a:cubicBezTo>
                <a:cubicBezTo>
                  <a:pt x="585412" y="400345"/>
                  <a:pt x="574799" y="403789"/>
                  <a:pt x="569167" y="410547"/>
                </a:cubicBezTo>
                <a:cubicBezTo>
                  <a:pt x="559212" y="422493"/>
                  <a:pt x="551131" y="435923"/>
                  <a:pt x="541176" y="447869"/>
                </a:cubicBezTo>
                <a:cubicBezTo>
                  <a:pt x="535544" y="454627"/>
                  <a:pt x="522514" y="466531"/>
                  <a:pt x="522514" y="466531"/>
                </a:cubicBezTo>
              </a:path>
            </a:pathLst>
          </a:custGeom>
          <a:noFill/>
          <a:ln>
            <a:tailEnd type="stealth" w="lg" len="lg"/>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8A6BBB55-5C94-7F62-0872-FBAF00B9D8A8}"/>
              </a:ext>
            </a:extLst>
          </p:cNvPr>
          <p:cNvSpPr/>
          <p:nvPr/>
        </p:nvSpPr>
        <p:spPr>
          <a:xfrm>
            <a:off x="1950097" y="6072399"/>
            <a:ext cx="6587415" cy="102096"/>
          </a:xfrm>
          <a:custGeom>
            <a:avLst/>
            <a:gdLst>
              <a:gd name="connsiteX0" fmla="*/ 0 w 6438123"/>
              <a:gd name="connsiteY0" fmla="*/ 111967 h 223935"/>
              <a:gd name="connsiteX1" fmla="*/ 130629 w 6438123"/>
              <a:gd name="connsiteY1" fmla="*/ 102637 h 223935"/>
              <a:gd name="connsiteX2" fmla="*/ 139959 w 6438123"/>
              <a:gd name="connsiteY2" fmla="*/ 65314 h 223935"/>
              <a:gd name="connsiteX3" fmla="*/ 205274 w 6438123"/>
              <a:gd name="connsiteY3" fmla="*/ 121298 h 223935"/>
              <a:gd name="connsiteX4" fmla="*/ 270588 w 6438123"/>
              <a:gd name="connsiteY4" fmla="*/ 130629 h 223935"/>
              <a:gd name="connsiteX5" fmla="*/ 382555 w 6438123"/>
              <a:gd name="connsiteY5" fmla="*/ 74645 h 223935"/>
              <a:gd name="connsiteX6" fmla="*/ 419878 w 6438123"/>
              <a:gd name="connsiteY6" fmla="*/ 121298 h 223935"/>
              <a:gd name="connsiteX7" fmla="*/ 457200 w 6438123"/>
              <a:gd name="connsiteY7" fmla="*/ 130629 h 223935"/>
              <a:gd name="connsiteX8" fmla="*/ 559837 w 6438123"/>
              <a:gd name="connsiteY8" fmla="*/ 167951 h 223935"/>
              <a:gd name="connsiteX9" fmla="*/ 634482 w 6438123"/>
              <a:gd name="connsiteY9" fmla="*/ 111967 h 223935"/>
              <a:gd name="connsiteX10" fmla="*/ 681135 w 6438123"/>
              <a:gd name="connsiteY10" fmla="*/ 121298 h 223935"/>
              <a:gd name="connsiteX11" fmla="*/ 699796 w 6438123"/>
              <a:gd name="connsiteY11" fmla="*/ 149290 h 223935"/>
              <a:gd name="connsiteX12" fmla="*/ 727788 w 6438123"/>
              <a:gd name="connsiteY12" fmla="*/ 177282 h 223935"/>
              <a:gd name="connsiteX13" fmla="*/ 765110 w 6438123"/>
              <a:gd name="connsiteY13" fmla="*/ 149290 h 223935"/>
              <a:gd name="connsiteX14" fmla="*/ 793102 w 6438123"/>
              <a:gd name="connsiteY14" fmla="*/ 139959 h 223935"/>
              <a:gd name="connsiteX15" fmla="*/ 830425 w 6438123"/>
              <a:gd name="connsiteY15" fmla="*/ 102637 h 223935"/>
              <a:gd name="connsiteX16" fmla="*/ 867747 w 6438123"/>
              <a:gd name="connsiteY16" fmla="*/ 74645 h 223935"/>
              <a:gd name="connsiteX17" fmla="*/ 998376 w 6438123"/>
              <a:gd name="connsiteY17" fmla="*/ 0 h 223935"/>
              <a:gd name="connsiteX18" fmla="*/ 1082351 w 6438123"/>
              <a:gd name="connsiteY18" fmla="*/ 27992 h 223935"/>
              <a:gd name="connsiteX19" fmla="*/ 1110343 w 6438123"/>
              <a:gd name="connsiteY19" fmla="*/ 55984 h 223935"/>
              <a:gd name="connsiteX20" fmla="*/ 1222310 w 6438123"/>
              <a:gd name="connsiteY20" fmla="*/ 102637 h 223935"/>
              <a:gd name="connsiteX21" fmla="*/ 1240972 w 6438123"/>
              <a:gd name="connsiteY21" fmla="*/ 83976 h 223935"/>
              <a:gd name="connsiteX22" fmla="*/ 1278294 w 6438123"/>
              <a:gd name="connsiteY22" fmla="*/ 74645 h 223935"/>
              <a:gd name="connsiteX23" fmla="*/ 1306286 w 6438123"/>
              <a:gd name="connsiteY23" fmla="*/ 83976 h 223935"/>
              <a:gd name="connsiteX24" fmla="*/ 1418253 w 6438123"/>
              <a:gd name="connsiteY24" fmla="*/ 130629 h 223935"/>
              <a:gd name="connsiteX25" fmla="*/ 1492898 w 6438123"/>
              <a:gd name="connsiteY25" fmla="*/ 139959 h 223935"/>
              <a:gd name="connsiteX26" fmla="*/ 1530221 w 6438123"/>
              <a:gd name="connsiteY26" fmla="*/ 167951 h 223935"/>
              <a:gd name="connsiteX27" fmla="*/ 1558212 w 6438123"/>
              <a:gd name="connsiteY27" fmla="*/ 186612 h 223935"/>
              <a:gd name="connsiteX28" fmla="*/ 1595535 w 6438123"/>
              <a:gd name="connsiteY28" fmla="*/ 167951 h 223935"/>
              <a:gd name="connsiteX29" fmla="*/ 1623527 w 6438123"/>
              <a:gd name="connsiteY29" fmla="*/ 186612 h 223935"/>
              <a:gd name="connsiteX30" fmla="*/ 1651519 w 6438123"/>
              <a:gd name="connsiteY30" fmla="*/ 214604 h 223935"/>
              <a:gd name="connsiteX31" fmla="*/ 1744825 w 6438123"/>
              <a:gd name="connsiteY31" fmla="*/ 186612 h 223935"/>
              <a:gd name="connsiteX32" fmla="*/ 1828800 w 6438123"/>
              <a:gd name="connsiteY32" fmla="*/ 121298 h 223935"/>
              <a:gd name="connsiteX33" fmla="*/ 1875453 w 6438123"/>
              <a:gd name="connsiteY33" fmla="*/ 83976 h 223935"/>
              <a:gd name="connsiteX34" fmla="*/ 1950098 w 6438123"/>
              <a:gd name="connsiteY34" fmla="*/ 55984 h 223935"/>
              <a:gd name="connsiteX35" fmla="*/ 2015412 w 6438123"/>
              <a:gd name="connsiteY35" fmla="*/ 27992 h 223935"/>
              <a:gd name="connsiteX36" fmla="*/ 2062065 w 6438123"/>
              <a:gd name="connsiteY36" fmla="*/ 55984 h 223935"/>
              <a:gd name="connsiteX37" fmla="*/ 2080727 w 6438123"/>
              <a:gd name="connsiteY37" fmla="*/ 74645 h 223935"/>
              <a:gd name="connsiteX38" fmla="*/ 2127380 w 6438123"/>
              <a:gd name="connsiteY38" fmla="*/ 93306 h 223935"/>
              <a:gd name="connsiteX39" fmla="*/ 2286000 w 6438123"/>
              <a:gd name="connsiteY39" fmla="*/ 83976 h 223935"/>
              <a:gd name="connsiteX40" fmla="*/ 2323323 w 6438123"/>
              <a:gd name="connsiteY40" fmla="*/ 65314 h 223935"/>
              <a:gd name="connsiteX41" fmla="*/ 2341984 w 6438123"/>
              <a:gd name="connsiteY41" fmla="*/ 83976 h 223935"/>
              <a:gd name="connsiteX42" fmla="*/ 2369976 w 6438123"/>
              <a:gd name="connsiteY42" fmla="*/ 139959 h 223935"/>
              <a:gd name="connsiteX43" fmla="*/ 2472612 w 6438123"/>
              <a:gd name="connsiteY43" fmla="*/ 121298 h 223935"/>
              <a:gd name="connsiteX44" fmla="*/ 2509935 w 6438123"/>
              <a:gd name="connsiteY44" fmla="*/ 167951 h 223935"/>
              <a:gd name="connsiteX45" fmla="*/ 2575249 w 6438123"/>
              <a:gd name="connsiteY45" fmla="*/ 121298 h 223935"/>
              <a:gd name="connsiteX46" fmla="*/ 2603241 w 6438123"/>
              <a:gd name="connsiteY46" fmla="*/ 139959 h 223935"/>
              <a:gd name="connsiteX47" fmla="*/ 2631233 w 6438123"/>
              <a:gd name="connsiteY47" fmla="*/ 121298 h 223935"/>
              <a:gd name="connsiteX48" fmla="*/ 2687217 w 6438123"/>
              <a:gd name="connsiteY48" fmla="*/ 186612 h 223935"/>
              <a:gd name="connsiteX49" fmla="*/ 2743200 w 6438123"/>
              <a:gd name="connsiteY49" fmla="*/ 111967 h 223935"/>
              <a:gd name="connsiteX50" fmla="*/ 2771192 w 6438123"/>
              <a:gd name="connsiteY50" fmla="*/ 121298 h 223935"/>
              <a:gd name="connsiteX51" fmla="*/ 2808514 w 6438123"/>
              <a:gd name="connsiteY51" fmla="*/ 93306 h 223935"/>
              <a:gd name="connsiteX52" fmla="*/ 2929812 w 6438123"/>
              <a:gd name="connsiteY52" fmla="*/ 223935 h 223935"/>
              <a:gd name="connsiteX53" fmla="*/ 3004457 w 6438123"/>
              <a:gd name="connsiteY53" fmla="*/ 195943 h 223935"/>
              <a:gd name="connsiteX54" fmla="*/ 3041780 w 6438123"/>
              <a:gd name="connsiteY54" fmla="*/ 158621 h 223935"/>
              <a:gd name="connsiteX55" fmla="*/ 3079102 w 6438123"/>
              <a:gd name="connsiteY55" fmla="*/ 167951 h 223935"/>
              <a:gd name="connsiteX56" fmla="*/ 3097763 w 6438123"/>
              <a:gd name="connsiteY56" fmla="*/ 139959 h 223935"/>
              <a:gd name="connsiteX57" fmla="*/ 3135086 w 6438123"/>
              <a:gd name="connsiteY57" fmla="*/ 130629 h 223935"/>
              <a:gd name="connsiteX58" fmla="*/ 3144417 w 6438123"/>
              <a:gd name="connsiteY58" fmla="*/ 102637 h 223935"/>
              <a:gd name="connsiteX59" fmla="*/ 3331029 w 6438123"/>
              <a:gd name="connsiteY59" fmla="*/ 55984 h 223935"/>
              <a:gd name="connsiteX60" fmla="*/ 3359021 w 6438123"/>
              <a:gd name="connsiteY60" fmla="*/ 65314 h 223935"/>
              <a:gd name="connsiteX61" fmla="*/ 3461657 w 6438123"/>
              <a:gd name="connsiteY61" fmla="*/ 149290 h 223935"/>
              <a:gd name="connsiteX62" fmla="*/ 3498980 w 6438123"/>
              <a:gd name="connsiteY62" fmla="*/ 130629 h 223935"/>
              <a:gd name="connsiteX63" fmla="*/ 3545633 w 6438123"/>
              <a:gd name="connsiteY63" fmla="*/ 167951 h 223935"/>
              <a:gd name="connsiteX64" fmla="*/ 3620278 w 6438123"/>
              <a:gd name="connsiteY64" fmla="*/ 121298 h 223935"/>
              <a:gd name="connsiteX65" fmla="*/ 3666931 w 6438123"/>
              <a:gd name="connsiteY65" fmla="*/ 167951 h 223935"/>
              <a:gd name="connsiteX66" fmla="*/ 3713584 w 6438123"/>
              <a:gd name="connsiteY66" fmla="*/ 205274 h 223935"/>
              <a:gd name="connsiteX67" fmla="*/ 3778898 w 6438123"/>
              <a:gd name="connsiteY67" fmla="*/ 195943 h 223935"/>
              <a:gd name="connsiteX68" fmla="*/ 3806890 w 6438123"/>
              <a:gd name="connsiteY68" fmla="*/ 158621 h 223935"/>
              <a:gd name="connsiteX69" fmla="*/ 3844212 w 6438123"/>
              <a:gd name="connsiteY69" fmla="*/ 149290 h 223935"/>
              <a:gd name="connsiteX70" fmla="*/ 3862874 w 6438123"/>
              <a:gd name="connsiteY70" fmla="*/ 111967 h 223935"/>
              <a:gd name="connsiteX71" fmla="*/ 3890865 w 6438123"/>
              <a:gd name="connsiteY71" fmla="*/ 102637 h 223935"/>
              <a:gd name="connsiteX72" fmla="*/ 3918857 w 6438123"/>
              <a:gd name="connsiteY72" fmla="*/ 83976 h 223935"/>
              <a:gd name="connsiteX73" fmla="*/ 3956180 w 6438123"/>
              <a:gd name="connsiteY73" fmla="*/ 102637 h 223935"/>
              <a:gd name="connsiteX74" fmla="*/ 4030825 w 6438123"/>
              <a:gd name="connsiteY74" fmla="*/ 205274 h 223935"/>
              <a:gd name="connsiteX75" fmla="*/ 4096139 w 6438123"/>
              <a:gd name="connsiteY75" fmla="*/ 139959 h 223935"/>
              <a:gd name="connsiteX76" fmla="*/ 4124131 w 6438123"/>
              <a:gd name="connsiteY76" fmla="*/ 149290 h 223935"/>
              <a:gd name="connsiteX77" fmla="*/ 4180114 w 6438123"/>
              <a:gd name="connsiteY77" fmla="*/ 139959 h 223935"/>
              <a:gd name="connsiteX78" fmla="*/ 4254759 w 6438123"/>
              <a:gd name="connsiteY78" fmla="*/ 186612 h 223935"/>
              <a:gd name="connsiteX79" fmla="*/ 4310743 w 6438123"/>
              <a:gd name="connsiteY79" fmla="*/ 167951 h 223935"/>
              <a:gd name="connsiteX80" fmla="*/ 4385388 w 6438123"/>
              <a:gd name="connsiteY80" fmla="*/ 149290 h 223935"/>
              <a:gd name="connsiteX81" fmla="*/ 4441372 w 6438123"/>
              <a:gd name="connsiteY81" fmla="*/ 158621 h 223935"/>
              <a:gd name="connsiteX82" fmla="*/ 4460033 w 6438123"/>
              <a:gd name="connsiteY82" fmla="*/ 139959 h 223935"/>
              <a:gd name="connsiteX83" fmla="*/ 4581331 w 6438123"/>
              <a:gd name="connsiteY83" fmla="*/ 111967 h 223935"/>
              <a:gd name="connsiteX84" fmla="*/ 4609323 w 6438123"/>
              <a:gd name="connsiteY84" fmla="*/ 102637 h 223935"/>
              <a:gd name="connsiteX85" fmla="*/ 4702629 w 6438123"/>
              <a:gd name="connsiteY85" fmla="*/ 83976 h 223935"/>
              <a:gd name="connsiteX86" fmla="*/ 4739951 w 6438123"/>
              <a:gd name="connsiteY86" fmla="*/ 121298 h 223935"/>
              <a:gd name="connsiteX87" fmla="*/ 4786604 w 6438123"/>
              <a:gd name="connsiteY87" fmla="*/ 111967 h 223935"/>
              <a:gd name="connsiteX88" fmla="*/ 4842588 w 6438123"/>
              <a:gd name="connsiteY88" fmla="*/ 130629 h 223935"/>
              <a:gd name="connsiteX89" fmla="*/ 4870580 w 6438123"/>
              <a:gd name="connsiteY89" fmla="*/ 111967 h 223935"/>
              <a:gd name="connsiteX90" fmla="*/ 4917233 w 6438123"/>
              <a:gd name="connsiteY90" fmla="*/ 83976 h 223935"/>
              <a:gd name="connsiteX91" fmla="*/ 4935894 w 6438123"/>
              <a:gd name="connsiteY91" fmla="*/ 130629 h 223935"/>
              <a:gd name="connsiteX92" fmla="*/ 4973217 w 6438123"/>
              <a:gd name="connsiteY92" fmla="*/ 121298 h 223935"/>
              <a:gd name="connsiteX93" fmla="*/ 5038531 w 6438123"/>
              <a:gd name="connsiteY93" fmla="*/ 102637 h 223935"/>
              <a:gd name="connsiteX94" fmla="*/ 5085184 w 6438123"/>
              <a:gd name="connsiteY94" fmla="*/ 121298 h 223935"/>
              <a:gd name="connsiteX95" fmla="*/ 5215812 w 6438123"/>
              <a:gd name="connsiteY95" fmla="*/ 102637 h 223935"/>
              <a:gd name="connsiteX96" fmla="*/ 5234474 w 6438123"/>
              <a:gd name="connsiteY96" fmla="*/ 74645 h 223935"/>
              <a:gd name="connsiteX97" fmla="*/ 5290457 w 6438123"/>
              <a:gd name="connsiteY97" fmla="*/ 102637 h 223935"/>
              <a:gd name="connsiteX98" fmla="*/ 5449078 w 6438123"/>
              <a:gd name="connsiteY98" fmla="*/ 37323 h 223935"/>
              <a:gd name="connsiteX99" fmla="*/ 5467739 w 6438123"/>
              <a:gd name="connsiteY99" fmla="*/ 65314 h 223935"/>
              <a:gd name="connsiteX100" fmla="*/ 5486400 w 6438123"/>
              <a:gd name="connsiteY100" fmla="*/ 83976 h 223935"/>
              <a:gd name="connsiteX101" fmla="*/ 5505061 w 6438123"/>
              <a:gd name="connsiteY101" fmla="*/ 121298 h 223935"/>
              <a:gd name="connsiteX102" fmla="*/ 5551714 w 6438123"/>
              <a:gd name="connsiteY102" fmla="*/ 65314 h 223935"/>
              <a:gd name="connsiteX103" fmla="*/ 5570376 w 6438123"/>
              <a:gd name="connsiteY103" fmla="*/ 46653 h 223935"/>
              <a:gd name="connsiteX104" fmla="*/ 5607698 w 6438123"/>
              <a:gd name="connsiteY104" fmla="*/ 102637 h 223935"/>
              <a:gd name="connsiteX105" fmla="*/ 5654351 w 6438123"/>
              <a:gd name="connsiteY105" fmla="*/ 27992 h 223935"/>
              <a:gd name="connsiteX106" fmla="*/ 5682343 w 6438123"/>
              <a:gd name="connsiteY106" fmla="*/ 46653 h 223935"/>
              <a:gd name="connsiteX107" fmla="*/ 5756988 w 6438123"/>
              <a:gd name="connsiteY107" fmla="*/ 111967 h 223935"/>
              <a:gd name="connsiteX108" fmla="*/ 5784980 w 6438123"/>
              <a:gd name="connsiteY108" fmla="*/ 93306 h 223935"/>
              <a:gd name="connsiteX109" fmla="*/ 5906278 w 6438123"/>
              <a:gd name="connsiteY109" fmla="*/ 186612 h 223935"/>
              <a:gd name="connsiteX110" fmla="*/ 5924939 w 6438123"/>
              <a:gd name="connsiteY110" fmla="*/ 205274 h 223935"/>
              <a:gd name="connsiteX111" fmla="*/ 5980923 w 6438123"/>
              <a:gd name="connsiteY111" fmla="*/ 177282 h 223935"/>
              <a:gd name="connsiteX112" fmla="*/ 6008914 w 6438123"/>
              <a:gd name="connsiteY112" fmla="*/ 214604 h 223935"/>
              <a:gd name="connsiteX113" fmla="*/ 6083559 w 6438123"/>
              <a:gd name="connsiteY113" fmla="*/ 177282 h 223935"/>
              <a:gd name="connsiteX114" fmla="*/ 6158204 w 6438123"/>
              <a:gd name="connsiteY114" fmla="*/ 205274 h 223935"/>
              <a:gd name="connsiteX115" fmla="*/ 6223519 w 6438123"/>
              <a:gd name="connsiteY115" fmla="*/ 149290 h 223935"/>
              <a:gd name="connsiteX116" fmla="*/ 6279502 w 6438123"/>
              <a:gd name="connsiteY116" fmla="*/ 121298 h 223935"/>
              <a:gd name="connsiteX117" fmla="*/ 6326155 w 6438123"/>
              <a:gd name="connsiteY117" fmla="*/ 55984 h 223935"/>
              <a:gd name="connsiteX118" fmla="*/ 6363478 w 6438123"/>
              <a:gd name="connsiteY118" fmla="*/ 27992 h 223935"/>
              <a:gd name="connsiteX119" fmla="*/ 6410131 w 6438123"/>
              <a:gd name="connsiteY119" fmla="*/ 65314 h 223935"/>
              <a:gd name="connsiteX120" fmla="*/ 6438123 w 6438123"/>
              <a:gd name="connsiteY120" fmla="*/ 111967 h 223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438123" h="223935">
                <a:moveTo>
                  <a:pt x="0" y="111967"/>
                </a:moveTo>
                <a:cubicBezTo>
                  <a:pt x="43543" y="108857"/>
                  <a:pt x="89215" y="116442"/>
                  <a:pt x="130629" y="102637"/>
                </a:cubicBezTo>
                <a:cubicBezTo>
                  <a:pt x="142795" y="98582"/>
                  <a:pt x="127384" y="67829"/>
                  <a:pt x="139959" y="65314"/>
                </a:cubicBezTo>
                <a:cubicBezTo>
                  <a:pt x="157978" y="61710"/>
                  <a:pt x="191623" y="115838"/>
                  <a:pt x="205274" y="121298"/>
                </a:cubicBezTo>
                <a:cubicBezTo>
                  <a:pt x="225693" y="129466"/>
                  <a:pt x="248817" y="127519"/>
                  <a:pt x="270588" y="130629"/>
                </a:cubicBezTo>
                <a:cubicBezTo>
                  <a:pt x="307910" y="111968"/>
                  <a:pt x="340909" y="77248"/>
                  <a:pt x="382555" y="74645"/>
                </a:cubicBezTo>
                <a:cubicBezTo>
                  <a:pt x="402431" y="73403"/>
                  <a:pt x="403946" y="109349"/>
                  <a:pt x="419878" y="121298"/>
                </a:cubicBezTo>
                <a:cubicBezTo>
                  <a:pt x="430137" y="128992"/>
                  <a:pt x="444759" y="127519"/>
                  <a:pt x="457200" y="130629"/>
                </a:cubicBezTo>
                <a:cubicBezTo>
                  <a:pt x="563205" y="51126"/>
                  <a:pt x="396313" y="157050"/>
                  <a:pt x="559837" y="167951"/>
                </a:cubicBezTo>
                <a:cubicBezTo>
                  <a:pt x="590870" y="170020"/>
                  <a:pt x="609600" y="130628"/>
                  <a:pt x="634482" y="111967"/>
                </a:cubicBezTo>
                <a:cubicBezTo>
                  <a:pt x="650033" y="115077"/>
                  <a:pt x="667366" y="113430"/>
                  <a:pt x="681135" y="121298"/>
                </a:cubicBezTo>
                <a:cubicBezTo>
                  <a:pt x="690871" y="126862"/>
                  <a:pt x="692617" y="140675"/>
                  <a:pt x="699796" y="149290"/>
                </a:cubicBezTo>
                <a:cubicBezTo>
                  <a:pt x="708244" y="159427"/>
                  <a:pt x="718457" y="167951"/>
                  <a:pt x="727788" y="177282"/>
                </a:cubicBezTo>
                <a:cubicBezTo>
                  <a:pt x="740229" y="167951"/>
                  <a:pt x="751608" y="157006"/>
                  <a:pt x="765110" y="149290"/>
                </a:cubicBezTo>
                <a:cubicBezTo>
                  <a:pt x="773649" y="144410"/>
                  <a:pt x="785099" y="145676"/>
                  <a:pt x="793102" y="139959"/>
                </a:cubicBezTo>
                <a:cubicBezTo>
                  <a:pt x="807419" y="129733"/>
                  <a:pt x="817184" y="114223"/>
                  <a:pt x="830425" y="102637"/>
                </a:cubicBezTo>
                <a:cubicBezTo>
                  <a:pt x="842128" y="92397"/>
                  <a:pt x="854666" y="83054"/>
                  <a:pt x="867747" y="74645"/>
                </a:cubicBezTo>
                <a:cubicBezTo>
                  <a:pt x="941413" y="27288"/>
                  <a:pt x="940717" y="28829"/>
                  <a:pt x="998376" y="0"/>
                </a:cubicBezTo>
                <a:cubicBezTo>
                  <a:pt x="1058239" y="79818"/>
                  <a:pt x="986065" y="6595"/>
                  <a:pt x="1082351" y="27992"/>
                </a:cubicBezTo>
                <a:cubicBezTo>
                  <a:pt x="1095232" y="30855"/>
                  <a:pt x="1098700" y="49774"/>
                  <a:pt x="1110343" y="55984"/>
                </a:cubicBezTo>
                <a:cubicBezTo>
                  <a:pt x="1146019" y="75011"/>
                  <a:pt x="1184988" y="87086"/>
                  <a:pt x="1222310" y="102637"/>
                </a:cubicBezTo>
                <a:cubicBezTo>
                  <a:pt x="1228531" y="96417"/>
                  <a:pt x="1233104" y="87910"/>
                  <a:pt x="1240972" y="83976"/>
                </a:cubicBezTo>
                <a:cubicBezTo>
                  <a:pt x="1252442" y="78241"/>
                  <a:pt x="1265470" y="74645"/>
                  <a:pt x="1278294" y="74645"/>
                </a:cubicBezTo>
                <a:cubicBezTo>
                  <a:pt x="1288129" y="74645"/>
                  <a:pt x="1297154" y="80323"/>
                  <a:pt x="1306286" y="83976"/>
                </a:cubicBezTo>
                <a:cubicBezTo>
                  <a:pt x="1343827" y="98992"/>
                  <a:pt x="1379526" y="119011"/>
                  <a:pt x="1418253" y="130629"/>
                </a:cubicBezTo>
                <a:cubicBezTo>
                  <a:pt x="1442271" y="137834"/>
                  <a:pt x="1468016" y="136849"/>
                  <a:pt x="1492898" y="139959"/>
                </a:cubicBezTo>
                <a:cubicBezTo>
                  <a:pt x="1505339" y="149290"/>
                  <a:pt x="1517566" y="158912"/>
                  <a:pt x="1530221" y="167951"/>
                </a:cubicBezTo>
                <a:cubicBezTo>
                  <a:pt x="1539346" y="174469"/>
                  <a:pt x="1546998" y="186612"/>
                  <a:pt x="1558212" y="186612"/>
                </a:cubicBezTo>
                <a:cubicBezTo>
                  <a:pt x="1572121" y="186612"/>
                  <a:pt x="1583094" y="174171"/>
                  <a:pt x="1595535" y="167951"/>
                </a:cubicBezTo>
                <a:cubicBezTo>
                  <a:pt x="1604866" y="174171"/>
                  <a:pt x="1614912" y="179433"/>
                  <a:pt x="1623527" y="186612"/>
                </a:cubicBezTo>
                <a:cubicBezTo>
                  <a:pt x="1633664" y="195060"/>
                  <a:pt x="1638323" y="214604"/>
                  <a:pt x="1651519" y="214604"/>
                </a:cubicBezTo>
                <a:cubicBezTo>
                  <a:pt x="1683990" y="214604"/>
                  <a:pt x="1713723" y="195943"/>
                  <a:pt x="1744825" y="186612"/>
                </a:cubicBezTo>
                <a:cubicBezTo>
                  <a:pt x="1846369" y="85068"/>
                  <a:pt x="1743312" y="178290"/>
                  <a:pt x="1828800" y="121298"/>
                </a:cubicBezTo>
                <a:cubicBezTo>
                  <a:pt x="1845370" y="110251"/>
                  <a:pt x="1858376" y="94222"/>
                  <a:pt x="1875453" y="83976"/>
                </a:cubicBezTo>
                <a:cubicBezTo>
                  <a:pt x="1900375" y="69023"/>
                  <a:pt x="1924340" y="66287"/>
                  <a:pt x="1950098" y="55984"/>
                </a:cubicBezTo>
                <a:cubicBezTo>
                  <a:pt x="1972090" y="47187"/>
                  <a:pt x="1993641" y="37323"/>
                  <a:pt x="2015412" y="27992"/>
                </a:cubicBezTo>
                <a:cubicBezTo>
                  <a:pt x="2030963" y="37323"/>
                  <a:pt x="2047308" y="45443"/>
                  <a:pt x="2062065" y="55984"/>
                </a:cubicBezTo>
                <a:cubicBezTo>
                  <a:pt x="2069224" y="61097"/>
                  <a:pt x="2073089" y="70280"/>
                  <a:pt x="2080727" y="74645"/>
                </a:cubicBezTo>
                <a:cubicBezTo>
                  <a:pt x="2095269" y="82955"/>
                  <a:pt x="2111829" y="87086"/>
                  <a:pt x="2127380" y="93306"/>
                </a:cubicBezTo>
                <a:cubicBezTo>
                  <a:pt x="2180253" y="90196"/>
                  <a:pt x="2233568" y="91466"/>
                  <a:pt x="2286000" y="83976"/>
                </a:cubicBezTo>
                <a:cubicBezTo>
                  <a:pt x="2299770" y="82009"/>
                  <a:pt x="2309413" y="65314"/>
                  <a:pt x="2323323" y="65314"/>
                </a:cubicBezTo>
                <a:cubicBezTo>
                  <a:pt x="2332120" y="65314"/>
                  <a:pt x="2337322" y="76516"/>
                  <a:pt x="2341984" y="83976"/>
                </a:cubicBezTo>
                <a:cubicBezTo>
                  <a:pt x="2353042" y="101668"/>
                  <a:pt x="2360645" y="121298"/>
                  <a:pt x="2369976" y="139959"/>
                </a:cubicBezTo>
                <a:cubicBezTo>
                  <a:pt x="2404828" y="122532"/>
                  <a:pt x="2432344" y="94453"/>
                  <a:pt x="2472612" y="121298"/>
                </a:cubicBezTo>
                <a:cubicBezTo>
                  <a:pt x="2489182" y="132345"/>
                  <a:pt x="2497494" y="152400"/>
                  <a:pt x="2509935" y="167951"/>
                </a:cubicBezTo>
                <a:cubicBezTo>
                  <a:pt x="2531706" y="152400"/>
                  <a:pt x="2549622" y="128986"/>
                  <a:pt x="2575249" y="121298"/>
                </a:cubicBezTo>
                <a:cubicBezTo>
                  <a:pt x="2585990" y="118076"/>
                  <a:pt x="2592027" y="139959"/>
                  <a:pt x="2603241" y="139959"/>
                </a:cubicBezTo>
                <a:cubicBezTo>
                  <a:pt x="2614455" y="139959"/>
                  <a:pt x="2621902" y="127518"/>
                  <a:pt x="2631233" y="121298"/>
                </a:cubicBezTo>
                <a:cubicBezTo>
                  <a:pt x="2649894" y="143069"/>
                  <a:pt x="2658641" y="188993"/>
                  <a:pt x="2687217" y="186612"/>
                </a:cubicBezTo>
                <a:cubicBezTo>
                  <a:pt x="2718211" y="184029"/>
                  <a:pt x="2718650" y="131062"/>
                  <a:pt x="2743200" y="111967"/>
                </a:cubicBezTo>
                <a:cubicBezTo>
                  <a:pt x="2750964" y="105929"/>
                  <a:pt x="2761861" y="118188"/>
                  <a:pt x="2771192" y="121298"/>
                </a:cubicBezTo>
                <a:cubicBezTo>
                  <a:pt x="2783633" y="111967"/>
                  <a:pt x="2794793" y="85988"/>
                  <a:pt x="2808514" y="93306"/>
                </a:cubicBezTo>
                <a:cubicBezTo>
                  <a:pt x="2865705" y="123808"/>
                  <a:pt x="2896684" y="174242"/>
                  <a:pt x="2929812" y="223935"/>
                </a:cubicBezTo>
                <a:cubicBezTo>
                  <a:pt x="2989644" y="44440"/>
                  <a:pt x="2919026" y="176958"/>
                  <a:pt x="3004457" y="195943"/>
                </a:cubicBezTo>
                <a:cubicBezTo>
                  <a:pt x="3021632" y="199760"/>
                  <a:pt x="3029339" y="171062"/>
                  <a:pt x="3041780" y="158621"/>
                </a:cubicBezTo>
                <a:cubicBezTo>
                  <a:pt x="3054221" y="161731"/>
                  <a:pt x="3066937" y="172006"/>
                  <a:pt x="3079102" y="167951"/>
                </a:cubicBezTo>
                <a:cubicBezTo>
                  <a:pt x="3089740" y="164405"/>
                  <a:pt x="3088432" y="146179"/>
                  <a:pt x="3097763" y="139959"/>
                </a:cubicBezTo>
                <a:cubicBezTo>
                  <a:pt x="3108433" y="132846"/>
                  <a:pt x="3122645" y="133739"/>
                  <a:pt x="3135086" y="130629"/>
                </a:cubicBezTo>
                <a:cubicBezTo>
                  <a:pt x="3138196" y="121298"/>
                  <a:pt x="3135504" y="106796"/>
                  <a:pt x="3144417" y="102637"/>
                </a:cubicBezTo>
                <a:cubicBezTo>
                  <a:pt x="3203477" y="75075"/>
                  <a:pt x="3267874" y="66509"/>
                  <a:pt x="3331029" y="55984"/>
                </a:cubicBezTo>
                <a:cubicBezTo>
                  <a:pt x="3340360" y="59094"/>
                  <a:pt x="3351409" y="59086"/>
                  <a:pt x="3359021" y="65314"/>
                </a:cubicBezTo>
                <a:cubicBezTo>
                  <a:pt x="3471222" y="157115"/>
                  <a:pt x="3391729" y="125980"/>
                  <a:pt x="3461657" y="149290"/>
                </a:cubicBezTo>
                <a:cubicBezTo>
                  <a:pt x="3474098" y="143070"/>
                  <a:pt x="3485210" y="132596"/>
                  <a:pt x="3498980" y="130629"/>
                </a:cubicBezTo>
                <a:cubicBezTo>
                  <a:pt x="3526414" y="126710"/>
                  <a:pt x="3534283" y="150925"/>
                  <a:pt x="3545633" y="167951"/>
                </a:cubicBezTo>
                <a:cubicBezTo>
                  <a:pt x="3570515" y="152400"/>
                  <a:pt x="3590936" y="121298"/>
                  <a:pt x="3620278" y="121298"/>
                </a:cubicBezTo>
                <a:cubicBezTo>
                  <a:pt x="3642270" y="121298"/>
                  <a:pt x="3650584" y="153239"/>
                  <a:pt x="3666931" y="167951"/>
                </a:cubicBezTo>
                <a:cubicBezTo>
                  <a:pt x="3681734" y="181274"/>
                  <a:pt x="3698033" y="192833"/>
                  <a:pt x="3713584" y="205274"/>
                </a:cubicBezTo>
                <a:cubicBezTo>
                  <a:pt x="3788229" y="105747"/>
                  <a:pt x="3691813" y="208383"/>
                  <a:pt x="3778898" y="195943"/>
                </a:cubicBezTo>
                <a:cubicBezTo>
                  <a:pt x="3794293" y="193744"/>
                  <a:pt x="3794236" y="167660"/>
                  <a:pt x="3806890" y="158621"/>
                </a:cubicBezTo>
                <a:cubicBezTo>
                  <a:pt x="3817325" y="151167"/>
                  <a:pt x="3831771" y="152400"/>
                  <a:pt x="3844212" y="149290"/>
                </a:cubicBezTo>
                <a:cubicBezTo>
                  <a:pt x="3850433" y="136849"/>
                  <a:pt x="3853038" y="121803"/>
                  <a:pt x="3862874" y="111967"/>
                </a:cubicBezTo>
                <a:cubicBezTo>
                  <a:pt x="3869828" y="105013"/>
                  <a:pt x="3882068" y="107035"/>
                  <a:pt x="3890865" y="102637"/>
                </a:cubicBezTo>
                <a:cubicBezTo>
                  <a:pt x="3900895" y="97622"/>
                  <a:pt x="3909526" y="90196"/>
                  <a:pt x="3918857" y="83976"/>
                </a:cubicBezTo>
                <a:cubicBezTo>
                  <a:pt x="3931298" y="90196"/>
                  <a:pt x="3945784" y="93396"/>
                  <a:pt x="3956180" y="102637"/>
                </a:cubicBezTo>
                <a:cubicBezTo>
                  <a:pt x="3991137" y="133709"/>
                  <a:pt x="4007735" y="166791"/>
                  <a:pt x="4030825" y="205274"/>
                </a:cubicBezTo>
                <a:cubicBezTo>
                  <a:pt x="4052596" y="183502"/>
                  <a:pt x="4069737" y="155800"/>
                  <a:pt x="4096139" y="139959"/>
                </a:cubicBezTo>
                <a:cubicBezTo>
                  <a:pt x="4104573" y="134899"/>
                  <a:pt x="4114296" y="149290"/>
                  <a:pt x="4124131" y="149290"/>
                </a:cubicBezTo>
                <a:cubicBezTo>
                  <a:pt x="4143049" y="149290"/>
                  <a:pt x="4161453" y="143069"/>
                  <a:pt x="4180114" y="139959"/>
                </a:cubicBezTo>
                <a:cubicBezTo>
                  <a:pt x="4229076" y="91000"/>
                  <a:pt x="4160380" y="147288"/>
                  <a:pt x="4254759" y="186612"/>
                </a:cubicBezTo>
                <a:cubicBezTo>
                  <a:pt x="4272917" y="194178"/>
                  <a:pt x="4292082" y="174171"/>
                  <a:pt x="4310743" y="167951"/>
                </a:cubicBezTo>
                <a:cubicBezTo>
                  <a:pt x="4411106" y="193043"/>
                  <a:pt x="4279652" y="170437"/>
                  <a:pt x="4385388" y="149290"/>
                </a:cubicBezTo>
                <a:cubicBezTo>
                  <a:pt x="4403939" y="145580"/>
                  <a:pt x="4422711" y="155511"/>
                  <a:pt x="4441372" y="158621"/>
                </a:cubicBezTo>
                <a:cubicBezTo>
                  <a:pt x="4447592" y="152400"/>
                  <a:pt x="4451687" y="142741"/>
                  <a:pt x="4460033" y="139959"/>
                </a:cubicBezTo>
                <a:cubicBezTo>
                  <a:pt x="4499399" y="126837"/>
                  <a:pt x="4541075" y="122031"/>
                  <a:pt x="4581331" y="111967"/>
                </a:cubicBezTo>
                <a:cubicBezTo>
                  <a:pt x="4590873" y="109582"/>
                  <a:pt x="4599992" y="105747"/>
                  <a:pt x="4609323" y="102637"/>
                </a:cubicBezTo>
                <a:cubicBezTo>
                  <a:pt x="4703596" y="173343"/>
                  <a:pt x="4576094" y="96630"/>
                  <a:pt x="4702629" y="83976"/>
                </a:cubicBezTo>
                <a:cubicBezTo>
                  <a:pt x="4720135" y="82225"/>
                  <a:pt x="4727510" y="108857"/>
                  <a:pt x="4739951" y="121298"/>
                </a:cubicBezTo>
                <a:cubicBezTo>
                  <a:pt x="4755502" y="118188"/>
                  <a:pt x="4770810" y="110531"/>
                  <a:pt x="4786604" y="111967"/>
                </a:cubicBezTo>
                <a:cubicBezTo>
                  <a:pt x="4806194" y="113748"/>
                  <a:pt x="4822917" y="130629"/>
                  <a:pt x="4842588" y="130629"/>
                </a:cubicBezTo>
                <a:cubicBezTo>
                  <a:pt x="4853802" y="130629"/>
                  <a:pt x="4861070" y="117910"/>
                  <a:pt x="4870580" y="111967"/>
                </a:cubicBezTo>
                <a:cubicBezTo>
                  <a:pt x="4885959" y="102355"/>
                  <a:pt x="4901682" y="93306"/>
                  <a:pt x="4917233" y="83976"/>
                </a:cubicBezTo>
                <a:cubicBezTo>
                  <a:pt x="4923453" y="99527"/>
                  <a:pt x="4921958" y="121338"/>
                  <a:pt x="4935894" y="130629"/>
                </a:cubicBezTo>
                <a:cubicBezTo>
                  <a:pt x="4946564" y="137742"/>
                  <a:pt x="4960887" y="124821"/>
                  <a:pt x="4973217" y="121298"/>
                </a:cubicBezTo>
                <a:cubicBezTo>
                  <a:pt x="5066878" y="94536"/>
                  <a:pt x="4921903" y="131792"/>
                  <a:pt x="5038531" y="102637"/>
                </a:cubicBezTo>
                <a:cubicBezTo>
                  <a:pt x="5054082" y="108857"/>
                  <a:pt x="5072105" y="110835"/>
                  <a:pt x="5085184" y="121298"/>
                </a:cubicBezTo>
                <a:cubicBezTo>
                  <a:pt x="5167420" y="187087"/>
                  <a:pt x="5095787" y="222662"/>
                  <a:pt x="5215812" y="102637"/>
                </a:cubicBezTo>
                <a:cubicBezTo>
                  <a:pt x="5223742" y="94707"/>
                  <a:pt x="5228253" y="83976"/>
                  <a:pt x="5234474" y="74645"/>
                </a:cubicBezTo>
                <a:cubicBezTo>
                  <a:pt x="5253135" y="83976"/>
                  <a:pt x="5269593" y="102637"/>
                  <a:pt x="5290457" y="102637"/>
                </a:cubicBezTo>
                <a:cubicBezTo>
                  <a:pt x="5363891" y="102637"/>
                  <a:pt x="5395742" y="72880"/>
                  <a:pt x="5449078" y="37323"/>
                </a:cubicBezTo>
                <a:cubicBezTo>
                  <a:pt x="5455298" y="46653"/>
                  <a:pt x="5460734" y="56558"/>
                  <a:pt x="5467739" y="65314"/>
                </a:cubicBezTo>
                <a:cubicBezTo>
                  <a:pt x="5473234" y="72183"/>
                  <a:pt x="5481520" y="76656"/>
                  <a:pt x="5486400" y="83976"/>
                </a:cubicBezTo>
                <a:cubicBezTo>
                  <a:pt x="5494115" y="95549"/>
                  <a:pt x="5498841" y="108857"/>
                  <a:pt x="5505061" y="121298"/>
                </a:cubicBezTo>
                <a:cubicBezTo>
                  <a:pt x="5520612" y="102637"/>
                  <a:pt x="5535718" y="83595"/>
                  <a:pt x="5551714" y="65314"/>
                </a:cubicBezTo>
                <a:cubicBezTo>
                  <a:pt x="5557507" y="58694"/>
                  <a:pt x="5564155" y="40432"/>
                  <a:pt x="5570376" y="46653"/>
                </a:cubicBezTo>
                <a:cubicBezTo>
                  <a:pt x="5649194" y="125471"/>
                  <a:pt x="5522762" y="74324"/>
                  <a:pt x="5607698" y="102637"/>
                </a:cubicBezTo>
                <a:cubicBezTo>
                  <a:pt x="5623249" y="77755"/>
                  <a:pt x="5630878" y="45597"/>
                  <a:pt x="5654351" y="27992"/>
                </a:cubicBezTo>
                <a:cubicBezTo>
                  <a:pt x="5663322" y="21264"/>
                  <a:pt x="5673664" y="39552"/>
                  <a:pt x="5682343" y="46653"/>
                </a:cubicBezTo>
                <a:cubicBezTo>
                  <a:pt x="5707932" y="67589"/>
                  <a:pt x="5732106" y="90196"/>
                  <a:pt x="5756988" y="111967"/>
                </a:cubicBezTo>
                <a:cubicBezTo>
                  <a:pt x="5766319" y="105747"/>
                  <a:pt x="5773853" y="94697"/>
                  <a:pt x="5784980" y="93306"/>
                </a:cubicBezTo>
                <a:cubicBezTo>
                  <a:pt x="5846973" y="85557"/>
                  <a:pt x="5871598" y="148464"/>
                  <a:pt x="5906278" y="186612"/>
                </a:cubicBezTo>
                <a:cubicBezTo>
                  <a:pt x="5912196" y="193121"/>
                  <a:pt x="5918719" y="199053"/>
                  <a:pt x="5924939" y="205274"/>
                </a:cubicBezTo>
                <a:cubicBezTo>
                  <a:pt x="5929654" y="202131"/>
                  <a:pt x="5969884" y="171763"/>
                  <a:pt x="5980923" y="177282"/>
                </a:cubicBezTo>
                <a:cubicBezTo>
                  <a:pt x="5994832" y="184237"/>
                  <a:pt x="5999584" y="202163"/>
                  <a:pt x="6008914" y="214604"/>
                </a:cubicBezTo>
                <a:cubicBezTo>
                  <a:pt x="6033796" y="202163"/>
                  <a:pt x="6055795" y="179017"/>
                  <a:pt x="6083559" y="177282"/>
                </a:cubicBezTo>
                <a:cubicBezTo>
                  <a:pt x="6110081" y="175624"/>
                  <a:pt x="6132146" y="210486"/>
                  <a:pt x="6158204" y="205274"/>
                </a:cubicBezTo>
                <a:cubicBezTo>
                  <a:pt x="6186322" y="199650"/>
                  <a:pt x="6201128" y="167203"/>
                  <a:pt x="6223519" y="149290"/>
                </a:cubicBezTo>
                <a:cubicBezTo>
                  <a:pt x="6249358" y="128618"/>
                  <a:pt x="6249936" y="131154"/>
                  <a:pt x="6279502" y="121298"/>
                </a:cubicBezTo>
                <a:cubicBezTo>
                  <a:pt x="6295053" y="99527"/>
                  <a:pt x="6308257" y="75871"/>
                  <a:pt x="6326155" y="55984"/>
                </a:cubicBezTo>
                <a:cubicBezTo>
                  <a:pt x="6336558" y="44425"/>
                  <a:pt x="6348022" y="26275"/>
                  <a:pt x="6363478" y="27992"/>
                </a:cubicBezTo>
                <a:cubicBezTo>
                  <a:pt x="6383271" y="30191"/>
                  <a:pt x="6396049" y="51232"/>
                  <a:pt x="6410131" y="65314"/>
                </a:cubicBezTo>
                <a:cubicBezTo>
                  <a:pt x="6421389" y="76572"/>
                  <a:pt x="6430761" y="97243"/>
                  <a:pt x="6438123" y="111967"/>
                </a:cubicBezTo>
              </a:path>
            </a:pathLst>
          </a:cu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4BB9AD52-48F3-116E-6BBF-90012C68F3CF}"/>
              </a:ext>
            </a:extLst>
          </p:cNvPr>
          <p:cNvSpPr txBox="1"/>
          <p:nvPr/>
        </p:nvSpPr>
        <p:spPr>
          <a:xfrm>
            <a:off x="4817947" y="5229105"/>
            <a:ext cx="3570273" cy="369332"/>
          </a:xfrm>
          <a:prstGeom prst="rect">
            <a:avLst/>
          </a:prstGeom>
          <a:noFill/>
        </p:spPr>
        <p:txBody>
          <a:bodyPr wrap="none" rtlCol="0">
            <a:spAutoFit/>
          </a:bodyPr>
          <a:lstStyle/>
          <a:p>
            <a:r>
              <a:rPr lang="en-US" dirty="0"/>
              <a:t>Mechanical Turbulence dominant</a:t>
            </a:r>
          </a:p>
        </p:txBody>
      </p:sp>
      <p:sp>
        <p:nvSpPr>
          <p:cNvPr id="36" name="TextBox 35">
            <a:extLst>
              <a:ext uri="{FF2B5EF4-FFF2-40B4-BE49-F238E27FC236}">
                <a16:creationId xmlns:a16="http://schemas.microsoft.com/office/drawing/2014/main" id="{D9883F24-9EF4-245F-7067-238D15B3EC0C}"/>
              </a:ext>
            </a:extLst>
          </p:cNvPr>
          <p:cNvSpPr txBox="1"/>
          <p:nvPr/>
        </p:nvSpPr>
        <p:spPr>
          <a:xfrm>
            <a:off x="1817225" y="4603196"/>
            <a:ext cx="6853158" cy="369332"/>
          </a:xfrm>
          <a:prstGeom prst="rect">
            <a:avLst/>
          </a:prstGeom>
          <a:noFill/>
        </p:spPr>
        <p:txBody>
          <a:bodyPr wrap="none" rtlCol="0">
            <a:spAutoFit/>
          </a:bodyPr>
          <a:lstStyle/>
          <a:p>
            <a:r>
              <a:rPr lang="en-US" dirty="0"/>
              <a:t>Buoyancy induced turbulence (large convective eddies) dominant</a:t>
            </a:r>
          </a:p>
        </p:txBody>
      </p:sp>
    </p:spTree>
    <p:extLst>
      <p:ext uri="{BB962C8B-B14F-4D97-AF65-F5344CB8AC3E}">
        <p14:creationId xmlns:p14="http://schemas.microsoft.com/office/powerpoint/2010/main" val="20183432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DBE11-DF47-4B1B-B12C-BEDE3CFADFD8}"/>
              </a:ext>
            </a:extLst>
          </p:cNvPr>
          <p:cNvSpPr>
            <a:spLocks noGrp="1"/>
          </p:cNvSpPr>
          <p:nvPr>
            <p:ph type="title"/>
          </p:nvPr>
        </p:nvSpPr>
        <p:spPr>
          <a:xfrm>
            <a:off x="522515" y="134679"/>
            <a:ext cx="8229600" cy="1143000"/>
          </a:xfrm>
        </p:spPr>
        <p:txBody>
          <a:bodyPr/>
          <a:lstStyle/>
          <a:p>
            <a:r>
              <a:rPr lang="en-US" altLang="en-US" sz="3600" dirty="0">
                <a:latin typeface="Times New Roman" panose="02020603050405020304" pitchFamily="18" charset="0"/>
                <a:cs typeface="Times New Roman" panose="02020603050405020304" pitchFamily="18" charset="0"/>
              </a:rPr>
              <a:t>Monin-Obukhov Length (</a:t>
            </a:r>
            <a:r>
              <a:rPr lang="en-US" altLang="en-US" sz="3600" i="1" dirty="0">
                <a:latin typeface="Times New Roman" panose="02020603050405020304" pitchFamily="18" charset="0"/>
                <a:cs typeface="Times New Roman" panose="02020603050405020304" pitchFamily="18" charset="0"/>
              </a:rPr>
              <a:t>L</a:t>
            </a:r>
            <a:r>
              <a:rPr lang="en-US" altLang="en-US" sz="3600"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6E6CF6E3-4DFB-401A-B7D2-6FDDA5AFB1BE}"/>
              </a:ext>
            </a:extLst>
          </p:cNvPr>
          <p:cNvSpPr txBox="1"/>
          <p:nvPr/>
        </p:nvSpPr>
        <p:spPr>
          <a:xfrm flipH="1">
            <a:off x="1194319" y="3976921"/>
            <a:ext cx="7557796" cy="954107"/>
          </a:xfrm>
          <a:prstGeom prst="rect">
            <a:avLst/>
          </a:prstGeom>
          <a:noFill/>
          <a:ln w="12700">
            <a:noFill/>
          </a:ln>
        </p:spPr>
        <p:txBody>
          <a:bodyPr wrap="square" rtlCol="0">
            <a:spAutoFit/>
          </a:bodyPr>
          <a:lstStyle/>
          <a:p>
            <a:r>
              <a:rPr lang="en-US" sz="2800" dirty="0">
                <a:latin typeface="+mn-lt"/>
              </a:rPr>
              <a:t>Whether </a:t>
            </a:r>
            <a:r>
              <a:rPr lang="en-US" sz="2800" i="1" dirty="0">
                <a:latin typeface="+mn-lt"/>
              </a:rPr>
              <a:t>L</a:t>
            </a:r>
            <a:r>
              <a:rPr lang="en-US" sz="2800" dirty="0">
                <a:latin typeface="+mn-lt"/>
              </a:rPr>
              <a:t>  is positive or negative, </a:t>
            </a:r>
          </a:p>
          <a:p>
            <a:r>
              <a:rPr lang="en-US" sz="2800" dirty="0">
                <a:latin typeface="+mn-lt"/>
              </a:rPr>
              <a:t>as │</a:t>
            </a:r>
            <a:r>
              <a:rPr lang="en-US" sz="2800" i="1" dirty="0">
                <a:latin typeface="+mn-lt"/>
              </a:rPr>
              <a:t>L</a:t>
            </a:r>
            <a:r>
              <a:rPr lang="en-US" sz="2800" dirty="0">
                <a:latin typeface="+mn-lt"/>
              </a:rPr>
              <a:t>│ decreases, the stability becomes stronger</a:t>
            </a:r>
          </a:p>
        </p:txBody>
      </p:sp>
      <p:sp>
        <p:nvSpPr>
          <p:cNvPr id="3" name="TextBox 2">
            <a:extLst>
              <a:ext uri="{FF2B5EF4-FFF2-40B4-BE49-F238E27FC236}">
                <a16:creationId xmlns:a16="http://schemas.microsoft.com/office/drawing/2014/main" id="{7DC91D42-7B34-5818-3B56-2DFA5140BA06}"/>
              </a:ext>
            </a:extLst>
          </p:cNvPr>
          <p:cNvSpPr txBox="1"/>
          <p:nvPr/>
        </p:nvSpPr>
        <p:spPr>
          <a:xfrm>
            <a:off x="1865245" y="5061328"/>
            <a:ext cx="6093591" cy="1661993"/>
          </a:xfrm>
          <a:prstGeom prst="rect">
            <a:avLst/>
          </a:prstGeom>
          <a:noFill/>
        </p:spPr>
        <p:txBody>
          <a:bodyPr wrap="none" rtlCol="0">
            <a:spAutoFit/>
          </a:bodyPr>
          <a:lstStyle/>
          <a:p>
            <a:r>
              <a:rPr lang="en-US" sz="2800" dirty="0">
                <a:latin typeface="+mn-lt"/>
              </a:rPr>
              <a:t>e.g.  	</a:t>
            </a:r>
            <a:r>
              <a:rPr lang="en-US" sz="2800" i="1" dirty="0">
                <a:latin typeface="+mn-lt"/>
              </a:rPr>
              <a:t>L</a:t>
            </a:r>
            <a:r>
              <a:rPr lang="en-US" sz="2800" dirty="0">
                <a:latin typeface="+mn-lt"/>
              </a:rPr>
              <a:t> = 5 is very stable; </a:t>
            </a:r>
          </a:p>
          <a:p>
            <a:r>
              <a:rPr lang="en-US" sz="2800" dirty="0">
                <a:latin typeface="+mn-lt"/>
              </a:rPr>
              <a:t>	</a:t>
            </a:r>
            <a:r>
              <a:rPr lang="en-US" sz="2800" i="1" dirty="0">
                <a:latin typeface="+mn-lt"/>
              </a:rPr>
              <a:t>L</a:t>
            </a:r>
            <a:r>
              <a:rPr lang="en-US" sz="2800" dirty="0">
                <a:latin typeface="+mn-lt"/>
              </a:rPr>
              <a:t> = -5 is very unstable; </a:t>
            </a:r>
          </a:p>
          <a:p>
            <a:r>
              <a:rPr lang="en-US" sz="2800" dirty="0">
                <a:latin typeface="+mn-lt"/>
              </a:rPr>
              <a:t>	</a:t>
            </a:r>
            <a:r>
              <a:rPr lang="en-US" sz="2800" i="1" dirty="0">
                <a:latin typeface="+mn-lt"/>
              </a:rPr>
              <a:t>L</a:t>
            </a:r>
            <a:r>
              <a:rPr lang="en-US" sz="2800" dirty="0">
                <a:latin typeface="+mn-lt"/>
              </a:rPr>
              <a:t> = ± 500 is solidly neutral stability</a:t>
            </a:r>
            <a:endParaRPr lang="en-US" sz="2800" dirty="0"/>
          </a:p>
          <a:p>
            <a:endParaRPr lang="en-US" dirty="0"/>
          </a:p>
        </p:txBody>
      </p:sp>
      <p:sp>
        <p:nvSpPr>
          <p:cNvPr id="4" name="Text Box 13">
            <a:extLst>
              <a:ext uri="{FF2B5EF4-FFF2-40B4-BE49-F238E27FC236}">
                <a16:creationId xmlns:a16="http://schemas.microsoft.com/office/drawing/2014/main" id="{BF821B1E-B519-DC83-EC0F-76D47D1D008F}"/>
              </a:ext>
            </a:extLst>
          </p:cNvPr>
          <p:cNvSpPr txBox="1">
            <a:spLocks noChangeArrowheads="1"/>
          </p:cNvSpPr>
          <p:nvPr/>
        </p:nvSpPr>
        <p:spPr bwMode="auto">
          <a:xfrm>
            <a:off x="1459715" y="2411856"/>
            <a:ext cx="6904653"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buFontTx/>
              <a:buChar char="•"/>
            </a:pPr>
            <a:r>
              <a:rPr lang="en-US" altLang="en-US" sz="2400" dirty="0">
                <a:latin typeface="Times New Roman" panose="02020603050405020304" pitchFamily="18" charset="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For </a:t>
            </a:r>
            <a:r>
              <a:rPr lang="en-US" altLang="en-US" sz="2800" b="1" dirty="0">
                <a:latin typeface="Times New Roman" panose="02020603050405020304" pitchFamily="18" charset="0"/>
                <a:cs typeface="Times New Roman" panose="02020603050405020304" pitchFamily="18" charset="0"/>
              </a:rPr>
              <a:t>stable</a:t>
            </a:r>
            <a:r>
              <a:rPr lang="en-US" altLang="en-US" sz="2800" dirty="0">
                <a:latin typeface="Times New Roman" panose="02020603050405020304" pitchFamily="18" charset="0"/>
                <a:cs typeface="Times New Roman" panose="02020603050405020304" pitchFamily="18" charset="0"/>
              </a:rPr>
              <a:t> conditions:  </a:t>
            </a:r>
            <a:r>
              <a:rPr lang="en-US" altLang="en-US" sz="2800" b="1" i="1" dirty="0">
                <a:latin typeface="Times New Roman" panose="02020603050405020304" pitchFamily="18" charset="0"/>
                <a:cs typeface="Times New Roman" panose="02020603050405020304" pitchFamily="18" charset="0"/>
              </a:rPr>
              <a:t>L</a:t>
            </a:r>
            <a:r>
              <a:rPr lang="en-US" altLang="en-US" sz="2800" b="1" dirty="0">
                <a:latin typeface="Times New Roman" panose="02020603050405020304" pitchFamily="18" charset="0"/>
                <a:cs typeface="Times New Roman" panose="02020603050405020304" pitchFamily="18" charset="0"/>
              </a:rPr>
              <a:t> &gt; 0</a:t>
            </a:r>
            <a:r>
              <a:rPr lang="en-US" altLang="en-US" sz="2800" dirty="0">
                <a:latin typeface="Times New Roman" panose="02020603050405020304" pitchFamily="18" charset="0"/>
                <a:cs typeface="Times New Roman" panose="02020603050405020304" pitchFamily="18" charset="0"/>
              </a:rPr>
              <a:t> (since H &lt; 0)</a:t>
            </a:r>
          </a:p>
          <a:p>
            <a:pPr algn="l">
              <a:buFontTx/>
              <a:buChar char="•"/>
            </a:pPr>
            <a:r>
              <a:rPr lang="en-US" altLang="en-US" sz="2800" dirty="0">
                <a:latin typeface="Times New Roman" panose="02020603050405020304" pitchFamily="18" charset="0"/>
                <a:cs typeface="Times New Roman" panose="02020603050405020304" pitchFamily="18" charset="0"/>
              </a:rPr>
              <a:t> For </a:t>
            </a:r>
            <a:r>
              <a:rPr lang="en-US" altLang="en-US" sz="2800" b="1" dirty="0">
                <a:latin typeface="Times New Roman" panose="02020603050405020304" pitchFamily="18" charset="0"/>
                <a:cs typeface="Times New Roman" panose="02020603050405020304" pitchFamily="18" charset="0"/>
              </a:rPr>
              <a:t>unstable (convective)</a:t>
            </a:r>
            <a:r>
              <a:rPr lang="en-US" altLang="en-US" sz="2800" dirty="0">
                <a:latin typeface="Times New Roman" panose="02020603050405020304" pitchFamily="18" charset="0"/>
                <a:cs typeface="Times New Roman" panose="02020603050405020304" pitchFamily="18" charset="0"/>
              </a:rPr>
              <a:t> conditions: </a:t>
            </a:r>
          </a:p>
          <a:p>
            <a:pPr algn="l"/>
            <a:r>
              <a:rPr lang="en-US" altLang="en-US" sz="2800" b="1" i="1" dirty="0">
                <a:latin typeface="Times New Roman" panose="02020603050405020304" pitchFamily="18" charset="0"/>
                <a:cs typeface="Times New Roman" panose="02020603050405020304" pitchFamily="18" charset="0"/>
              </a:rPr>
              <a:t>		L</a:t>
            </a:r>
            <a:r>
              <a:rPr lang="en-US" altLang="en-US" sz="2800" b="1" dirty="0">
                <a:latin typeface="Times New Roman" panose="02020603050405020304" pitchFamily="18" charset="0"/>
                <a:cs typeface="Times New Roman" panose="02020603050405020304" pitchFamily="18" charset="0"/>
              </a:rPr>
              <a:t> &lt; 0</a:t>
            </a:r>
            <a:r>
              <a:rPr lang="en-US" altLang="en-US" sz="2800" dirty="0">
                <a:latin typeface="Times New Roman" panose="02020603050405020304" pitchFamily="18" charset="0"/>
                <a:cs typeface="Times New Roman" panose="02020603050405020304" pitchFamily="18" charset="0"/>
              </a:rPr>
              <a:t> (since H &gt; 0)</a:t>
            </a:r>
          </a:p>
        </p:txBody>
      </p:sp>
      <p:grpSp>
        <p:nvGrpSpPr>
          <p:cNvPr id="5" name="Group 4">
            <a:extLst>
              <a:ext uri="{FF2B5EF4-FFF2-40B4-BE49-F238E27FC236}">
                <a16:creationId xmlns:a16="http://schemas.microsoft.com/office/drawing/2014/main" id="{5234B2F9-518C-F0A3-3118-8FAB8BBE21D9}"/>
              </a:ext>
            </a:extLst>
          </p:cNvPr>
          <p:cNvGrpSpPr/>
          <p:nvPr/>
        </p:nvGrpSpPr>
        <p:grpSpPr>
          <a:xfrm>
            <a:off x="2795346" y="1124752"/>
            <a:ext cx="3057525" cy="1225550"/>
            <a:chOff x="2991270" y="3583499"/>
            <a:chExt cx="3057525" cy="1225550"/>
          </a:xfrm>
        </p:grpSpPr>
        <p:sp>
          <p:nvSpPr>
            <p:cNvPr id="6" name="Rectangle 5">
              <a:extLst>
                <a:ext uri="{FF2B5EF4-FFF2-40B4-BE49-F238E27FC236}">
                  <a16:creationId xmlns:a16="http://schemas.microsoft.com/office/drawing/2014/main" id="{9653BBF0-E032-E131-11B1-1B766FEDC6E0}"/>
                </a:ext>
              </a:extLst>
            </p:cNvPr>
            <p:cNvSpPr/>
            <p:nvPr/>
          </p:nvSpPr>
          <p:spPr>
            <a:xfrm>
              <a:off x="2991270" y="3629782"/>
              <a:ext cx="3057525" cy="10055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 name="Object 11">
                  <a:extLst>
                    <a:ext uri="{FF2B5EF4-FFF2-40B4-BE49-F238E27FC236}">
                      <a16:creationId xmlns:a16="http://schemas.microsoft.com/office/drawing/2014/main" id="{A3F4D4E4-ACF0-6A5F-AC23-9683A6FC523A}"/>
                    </a:ext>
                  </a:extLst>
                </p:cNvPr>
                <p:cNvSpPr txBox="1"/>
                <p:nvPr/>
              </p:nvSpPr>
              <p:spPr bwMode="auto">
                <a:xfrm>
                  <a:off x="3125755" y="3583499"/>
                  <a:ext cx="2514600" cy="1225550"/>
                </a:xfrm>
                <a:prstGeom prst="rect">
                  <a:avLst/>
                </a:prstGeom>
                <a:noFill/>
                <a:ln>
                  <a:noFill/>
                </a:ln>
                <a:effectLst/>
              </p:spPr>
              <p:txBody>
                <a:bodyPr>
                  <a:normAutofit fontScale="77500" lnSpcReduction="20000"/>
                </a:bodyPr>
                <a:lstStyle/>
                <a:p>
                  <a:pPr/>
                  <a14:m>
                    <m:oMathPara xmlns:m="http://schemas.openxmlformats.org/officeDocument/2006/math">
                      <m:oMathParaPr>
                        <m:jc m:val="left"/>
                      </m:oMathParaPr>
                      <m:oMath xmlns:m="http://schemas.openxmlformats.org/officeDocument/2006/math">
                        <m:r>
                          <a:rPr lang="en-US" sz="3800" i="1">
                            <a:solidFill>
                              <a:srgbClr val="000000"/>
                            </a:solidFill>
                            <a:latin typeface="Cambria Math" panose="02040503050406030204" pitchFamily="18" charset="0"/>
                          </a:rPr>
                          <m:t>𝐿</m:t>
                        </m:r>
                        <m:r>
                          <a:rPr lang="en-US" sz="3800" i="1">
                            <a:solidFill>
                              <a:srgbClr val="000000"/>
                            </a:solidFill>
                            <a:latin typeface="Cambria Math" panose="02040503050406030204" pitchFamily="18" charset="0"/>
                          </a:rPr>
                          <m:t>=</m:t>
                        </m:r>
                        <m:f>
                          <m:fPr>
                            <m:ctrlPr>
                              <a:rPr lang="en-US" sz="3800" i="1">
                                <a:solidFill>
                                  <a:srgbClr val="000000"/>
                                </a:solidFill>
                                <a:latin typeface="Cambria Math" panose="02040503050406030204" pitchFamily="18" charset="0"/>
                              </a:rPr>
                            </m:ctrlPr>
                          </m:fPr>
                          <m:num>
                            <m:r>
                              <a:rPr lang="en-US" sz="3800" i="1">
                                <a:solidFill>
                                  <a:srgbClr val="000000"/>
                                </a:solidFill>
                                <a:latin typeface="Cambria Math" panose="02040503050406030204" pitchFamily="18" charset="0"/>
                              </a:rPr>
                              <m:t>−</m:t>
                            </m:r>
                            <m:r>
                              <a:rPr lang="en-US" sz="3800" i="1">
                                <a:solidFill>
                                  <a:srgbClr val="000000"/>
                                </a:solidFill>
                                <a:latin typeface="Cambria Math" panose="02040503050406030204" pitchFamily="18" charset="0"/>
                              </a:rPr>
                              <m:t>𝜌</m:t>
                            </m:r>
                            <m:sSub>
                              <m:sSubPr>
                                <m:ctrlPr>
                                  <a:rPr lang="en-US" sz="3800" i="1">
                                    <a:solidFill>
                                      <a:srgbClr val="000000"/>
                                    </a:solidFill>
                                    <a:latin typeface="Cambria Math" panose="02040503050406030204" pitchFamily="18" charset="0"/>
                                  </a:rPr>
                                </m:ctrlPr>
                              </m:sSubPr>
                              <m:e>
                                <m:r>
                                  <a:rPr lang="en-US" sz="3800" i="1">
                                    <a:solidFill>
                                      <a:srgbClr val="000000"/>
                                    </a:solidFill>
                                    <a:latin typeface="Cambria Math" panose="02040503050406030204" pitchFamily="18" charset="0"/>
                                  </a:rPr>
                                  <m:t>𝑐</m:t>
                                </m:r>
                              </m:e>
                              <m:sub>
                                <m:r>
                                  <a:rPr lang="en-US" sz="3800" i="1">
                                    <a:solidFill>
                                      <a:srgbClr val="000000"/>
                                    </a:solidFill>
                                    <a:latin typeface="Cambria Math" panose="02040503050406030204" pitchFamily="18" charset="0"/>
                                  </a:rPr>
                                  <m:t>𝑝</m:t>
                                </m:r>
                              </m:sub>
                            </m:sSub>
                            <m:sSub>
                              <m:sSubPr>
                                <m:ctrlPr>
                                  <a:rPr lang="en-US" sz="3800" i="1">
                                    <a:solidFill>
                                      <a:srgbClr val="000000"/>
                                    </a:solidFill>
                                    <a:latin typeface="Cambria Math" panose="02040503050406030204" pitchFamily="18" charset="0"/>
                                  </a:rPr>
                                </m:ctrlPr>
                              </m:sSubPr>
                              <m:e>
                                <m:r>
                                  <a:rPr lang="en-US" sz="3800" i="1">
                                    <a:solidFill>
                                      <a:srgbClr val="000000"/>
                                    </a:solidFill>
                                    <a:latin typeface="Cambria Math" panose="02040503050406030204" pitchFamily="18" charset="0"/>
                                  </a:rPr>
                                  <m:t>𝑇</m:t>
                                </m:r>
                              </m:e>
                              <m:sub>
                                <m:r>
                                  <a:rPr lang="en-US" sz="3800" i="1">
                                    <a:solidFill>
                                      <a:srgbClr val="000000"/>
                                    </a:solidFill>
                                    <a:latin typeface="Cambria Math" panose="02040503050406030204" pitchFamily="18" charset="0"/>
                                  </a:rPr>
                                  <m:t>𝑎</m:t>
                                </m:r>
                              </m:sub>
                            </m:sSub>
                            <m:sSubSup>
                              <m:sSubSupPr>
                                <m:ctrlPr>
                                  <a:rPr lang="en-US" sz="3800" i="1">
                                    <a:solidFill>
                                      <a:srgbClr val="000000"/>
                                    </a:solidFill>
                                    <a:latin typeface="Cambria Math" panose="02040503050406030204" pitchFamily="18" charset="0"/>
                                  </a:rPr>
                                </m:ctrlPr>
                              </m:sSubSupPr>
                              <m:e>
                                <m:r>
                                  <a:rPr lang="en-US" sz="3800" i="1">
                                    <a:solidFill>
                                      <a:srgbClr val="000000"/>
                                    </a:solidFill>
                                    <a:latin typeface="Cambria Math" panose="02040503050406030204" pitchFamily="18" charset="0"/>
                                  </a:rPr>
                                  <m:t>𝑢</m:t>
                                </m:r>
                              </m:e>
                              <m:sub>
                                <m:r>
                                  <a:rPr lang="en-US" sz="3800" i="1">
                                    <a:solidFill>
                                      <a:srgbClr val="000000"/>
                                    </a:solidFill>
                                    <a:latin typeface="Cambria Math" panose="02040503050406030204" pitchFamily="18" charset="0"/>
                                  </a:rPr>
                                  <m:t>∗</m:t>
                                </m:r>
                              </m:sub>
                              <m:sup>
                                <m:r>
                                  <a:rPr lang="en-US" sz="3800" i="1">
                                    <a:solidFill>
                                      <a:srgbClr val="000000"/>
                                    </a:solidFill>
                                    <a:latin typeface="Cambria Math" panose="02040503050406030204" pitchFamily="18" charset="0"/>
                                  </a:rPr>
                                  <m:t>3</m:t>
                                </m:r>
                              </m:sup>
                            </m:sSubSup>
                          </m:num>
                          <m:den>
                            <m:r>
                              <a:rPr lang="en-US" sz="3800" i="1">
                                <a:solidFill>
                                  <a:srgbClr val="000000"/>
                                </a:solidFill>
                                <a:latin typeface="Cambria Math" panose="02040503050406030204" pitchFamily="18" charset="0"/>
                              </a:rPr>
                              <m:t>𝑔𝑘𝐻</m:t>
                            </m:r>
                          </m:den>
                        </m:f>
                      </m:oMath>
                    </m:oMathPara>
                  </a14:m>
                  <a:endParaRPr lang="en-US" dirty="0"/>
                </a:p>
              </p:txBody>
            </p:sp>
          </mc:Choice>
          <mc:Fallback xmlns="">
            <p:sp>
              <p:nvSpPr>
                <p:cNvPr id="16" name="Object 11">
                  <a:extLst>
                    <a:ext uri="{FF2B5EF4-FFF2-40B4-BE49-F238E27FC236}">
                      <a16:creationId xmlns:a16="http://schemas.microsoft.com/office/drawing/2014/main" id="{367C2987-30FB-4583-875F-CA69F61DD1FE}"/>
                    </a:ext>
                  </a:extLst>
                </p:cNvPr>
                <p:cNvSpPr txBox="1">
                  <a:spLocks noRot="1" noChangeAspect="1" noMove="1" noResize="1" noEditPoints="1" noAdjustHandles="1" noChangeArrowheads="1" noChangeShapeType="1" noTextEdit="1"/>
                </p:cNvSpPr>
                <p:nvPr/>
              </p:nvSpPr>
              <p:spPr bwMode="auto">
                <a:xfrm>
                  <a:off x="3125755" y="3583499"/>
                  <a:ext cx="2514600" cy="1225550"/>
                </a:xfrm>
                <a:prstGeom prst="rect">
                  <a:avLst/>
                </a:prstGeom>
                <a:blipFill>
                  <a:blip r:embed="rId3"/>
                  <a:stretch>
                    <a:fillRect/>
                  </a:stretch>
                </a:blipFill>
                <a:ln>
                  <a:noFill/>
                </a:ln>
                <a:effectLst/>
              </p:spPr>
              <p:txBody>
                <a:bodyPr/>
                <a:lstStyle/>
                <a:p>
                  <a:r>
                    <a:rPr lang="en-US">
                      <a:noFill/>
                    </a:rPr>
                    <a:t> </a:t>
                  </a:r>
                </a:p>
              </p:txBody>
            </p:sp>
          </mc:Fallback>
        </mc:AlternateContent>
      </p:grpSp>
    </p:spTree>
    <p:extLst>
      <p:ext uri="{BB962C8B-B14F-4D97-AF65-F5344CB8AC3E}">
        <p14:creationId xmlns:p14="http://schemas.microsoft.com/office/powerpoint/2010/main" val="26456344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C34F2-5E26-423B-A1FF-BFD03929BF83}"/>
              </a:ext>
            </a:extLst>
          </p:cNvPr>
          <p:cNvSpPr>
            <a:spLocks noGrp="1"/>
          </p:cNvSpPr>
          <p:nvPr>
            <p:ph type="title"/>
          </p:nvPr>
        </p:nvSpPr>
        <p:spPr>
          <a:xfrm>
            <a:off x="914400" y="0"/>
            <a:ext cx="8229600" cy="1143000"/>
          </a:xfrm>
        </p:spPr>
        <p:txBody>
          <a:bodyPr/>
          <a:lstStyle/>
          <a:p>
            <a:r>
              <a:rPr lang="en-US" altLang="en-US" sz="3600" dirty="0">
                <a:latin typeface="Times New Roman" panose="02020603050405020304" pitchFamily="18" charset="0"/>
                <a:cs typeface="Times New Roman" panose="02020603050405020304" pitchFamily="18" charset="0"/>
              </a:rPr>
              <a:t>Convective Velocity Scale (</a:t>
            </a:r>
            <a:r>
              <a:rPr lang="en-US" altLang="en-US" sz="3600" i="1" dirty="0">
                <a:latin typeface="Times New Roman" panose="02020603050405020304" pitchFamily="18" charset="0"/>
                <a:cs typeface="Times New Roman" panose="02020603050405020304" pitchFamily="18" charset="0"/>
              </a:rPr>
              <a:t>w</a:t>
            </a:r>
            <a:r>
              <a:rPr lang="en-US" altLang="en-US" sz="3600" i="1" baseline="-25000" dirty="0">
                <a:latin typeface="Times New Roman" panose="02020603050405020304" pitchFamily="18" charset="0"/>
                <a:cs typeface="Times New Roman" panose="02020603050405020304" pitchFamily="18" charset="0"/>
              </a:rPr>
              <a:t>*</a:t>
            </a:r>
            <a:r>
              <a:rPr lang="en-US" altLang="en-US" sz="3600" dirty="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sp>
        <p:nvSpPr>
          <p:cNvPr id="3" name="Rectangle 4">
            <a:extLst>
              <a:ext uri="{FF2B5EF4-FFF2-40B4-BE49-F238E27FC236}">
                <a16:creationId xmlns:a16="http://schemas.microsoft.com/office/drawing/2014/main" id="{CE0672D7-F7AF-49CB-BD01-2DB2ABEA80DA}"/>
              </a:ext>
            </a:extLst>
          </p:cNvPr>
          <p:cNvSpPr txBox="1">
            <a:spLocks noChangeArrowheads="1"/>
          </p:cNvSpPr>
          <p:nvPr/>
        </p:nvSpPr>
        <p:spPr>
          <a:xfrm>
            <a:off x="914401" y="3189543"/>
            <a:ext cx="8229600" cy="1077218"/>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ct val="0"/>
              </a:spcBef>
              <a:buNone/>
            </a:pPr>
            <a:r>
              <a:rPr lang="en-US" altLang="en-US" i="1" dirty="0">
                <a:latin typeface="Times New Roman" panose="02020603050405020304" pitchFamily="18" charset="0"/>
                <a:cs typeface="Times New Roman" panose="02020603050405020304" pitchFamily="18" charset="0"/>
              </a:rPr>
              <a:t>w</a:t>
            </a:r>
            <a:r>
              <a:rPr lang="en-US" altLang="en-US" i="1" baseline="-25000" dirty="0">
                <a:latin typeface="Times New Roman" panose="02020603050405020304" pitchFamily="18" charset="0"/>
                <a:cs typeface="Times New Roman" panose="02020603050405020304" pitchFamily="18" charset="0"/>
              </a:rPr>
              <a:t>*</a:t>
            </a:r>
            <a:r>
              <a:rPr lang="en-US" altLang="en-US" baseline="-25000" dirty="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represents the characteristic vertical velocities of the large convective eddies (thermals)</a:t>
            </a:r>
          </a:p>
        </p:txBody>
      </p:sp>
      <p:sp>
        <p:nvSpPr>
          <p:cNvPr id="7" name="Text Box 5">
            <a:extLst>
              <a:ext uri="{FF2B5EF4-FFF2-40B4-BE49-F238E27FC236}">
                <a16:creationId xmlns:a16="http://schemas.microsoft.com/office/drawing/2014/main" id="{85CAC725-EF5C-42FD-9C89-15DBE938FF1F}"/>
              </a:ext>
            </a:extLst>
          </p:cNvPr>
          <p:cNvSpPr txBox="1">
            <a:spLocks noChangeArrowheads="1"/>
          </p:cNvSpPr>
          <p:nvPr/>
        </p:nvSpPr>
        <p:spPr bwMode="auto">
          <a:xfrm>
            <a:off x="2422525" y="415607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latin typeface="Times New Roman" panose="02020603050405020304" pitchFamily="18" charset="0"/>
              <a:cs typeface="Times New Roman" panose="02020603050405020304" pitchFamily="18" charset="0"/>
            </a:endParaRPr>
          </a:p>
        </p:txBody>
      </p:sp>
      <p:grpSp>
        <p:nvGrpSpPr>
          <p:cNvPr id="4" name="Group 3">
            <a:extLst>
              <a:ext uri="{FF2B5EF4-FFF2-40B4-BE49-F238E27FC236}">
                <a16:creationId xmlns:a16="http://schemas.microsoft.com/office/drawing/2014/main" id="{D6EA418F-A992-4120-A095-C463435A063C}"/>
              </a:ext>
            </a:extLst>
          </p:cNvPr>
          <p:cNvGrpSpPr/>
          <p:nvPr/>
        </p:nvGrpSpPr>
        <p:grpSpPr>
          <a:xfrm>
            <a:off x="2980930" y="1143000"/>
            <a:ext cx="4269533" cy="2046543"/>
            <a:chOff x="2933700" y="3997345"/>
            <a:chExt cx="3276600" cy="1741468"/>
          </a:xfrm>
        </p:grpSpPr>
        <p:sp>
          <p:nvSpPr>
            <p:cNvPr id="5" name="Rectangle 7">
              <a:extLst>
                <a:ext uri="{FF2B5EF4-FFF2-40B4-BE49-F238E27FC236}">
                  <a16:creationId xmlns:a16="http://schemas.microsoft.com/office/drawing/2014/main" id="{B5EDFCCD-089D-4438-B436-BF7120D8D034}"/>
                </a:ext>
              </a:extLst>
            </p:cNvPr>
            <p:cNvSpPr>
              <a:spLocks noChangeArrowheads="1"/>
            </p:cNvSpPr>
            <p:nvPr/>
          </p:nvSpPr>
          <p:spPr bwMode="auto">
            <a:xfrm>
              <a:off x="2933700" y="4138613"/>
              <a:ext cx="3276600" cy="1600200"/>
            </a:xfrm>
            <a:prstGeom prst="rect">
              <a:avLst/>
            </a:prstGeom>
            <a:noFill/>
            <a:ln w="9525">
              <a:noFill/>
              <a:miter lim="800000"/>
              <a:headEnd/>
              <a:tailEnd/>
            </a:ln>
            <a:effectLst>
              <a:outerShdw dist="107763" dir="18900000" algn="ctr" rotWithShape="0">
                <a:schemeClr val="bg2"/>
              </a:outerShdw>
            </a:effectLst>
          </p:spPr>
          <p:txBody>
            <a:bodyPr wrap="none" anchor="ctr"/>
            <a:lstStyle/>
            <a:p>
              <a:endParaRPr lang="en-US">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Object 6">
                  <a:extLst>
                    <a:ext uri="{FF2B5EF4-FFF2-40B4-BE49-F238E27FC236}">
                      <a16:creationId xmlns:a16="http://schemas.microsoft.com/office/drawing/2014/main" id="{6FEB4AAB-391F-4DDF-8F53-DCC927204CFA}"/>
                    </a:ext>
                  </a:extLst>
                </p:cNvPr>
                <p:cNvSpPr txBox="1"/>
                <p:nvPr/>
              </p:nvSpPr>
              <p:spPr bwMode="auto">
                <a:xfrm>
                  <a:off x="3039005" y="3997345"/>
                  <a:ext cx="2519676" cy="1198887"/>
                </a:xfrm>
                <a:prstGeom prst="rect">
                  <a:avLst/>
                </a:prstGeom>
                <a:noFill/>
                <a:ln>
                  <a:solidFill>
                    <a:schemeClr val="tx1"/>
                  </a:solidFill>
                </a:ln>
                <a:effectLst/>
              </p:spPr>
              <p:txBody>
                <a:bodyPr>
                  <a:normAutofit/>
                </a:bodyPr>
                <a:lstStyle/>
                <a:p>
                  <a:pPr/>
                  <a14:m>
                    <m:oMathPara xmlns:m="http://schemas.openxmlformats.org/officeDocument/2006/math">
                      <m:oMathParaPr>
                        <m:jc m:val="left"/>
                      </m:oMathParaPr>
                      <m:oMath xmlns:m="http://schemas.openxmlformats.org/officeDocument/2006/math">
                        <m:sSub>
                          <m:sSubPr>
                            <m:ctrlPr>
                              <a:rPr lang="en-US" sz="3200" i="1" smtClean="0">
                                <a:solidFill>
                                  <a:srgbClr val="000000"/>
                                </a:solidFill>
                                <a:latin typeface="Cambria Math" panose="02040503050406030204" pitchFamily="18" charset="0"/>
                              </a:rPr>
                            </m:ctrlPr>
                          </m:sSubPr>
                          <m:e>
                            <m:r>
                              <a:rPr lang="en-US" sz="3200" i="1">
                                <a:solidFill>
                                  <a:srgbClr val="000000"/>
                                </a:solidFill>
                                <a:latin typeface="Cambria Math" panose="02040503050406030204" pitchFamily="18" charset="0"/>
                              </a:rPr>
                              <m:t>𝑤</m:t>
                            </m:r>
                          </m:e>
                          <m:sub>
                            <m:r>
                              <a:rPr lang="en-US" sz="3200" i="1">
                                <a:solidFill>
                                  <a:srgbClr val="000000"/>
                                </a:solidFill>
                                <a:latin typeface="Cambria Math" panose="02040503050406030204" pitchFamily="18" charset="0"/>
                              </a:rPr>
                              <m:t>∗</m:t>
                            </m:r>
                          </m:sub>
                        </m:sSub>
                        <m:r>
                          <a:rPr lang="en-US" sz="3200" i="1">
                            <a:solidFill>
                              <a:srgbClr val="000000"/>
                            </a:solidFill>
                            <a:latin typeface="Cambria Math" panose="02040503050406030204" pitchFamily="18" charset="0"/>
                          </a:rPr>
                          <m:t>=</m:t>
                        </m:r>
                        <m:sSup>
                          <m:sSupPr>
                            <m:ctrlPr>
                              <a:rPr lang="en-US" sz="3200" i="1">
                                <a:solidFill>
                                  <a:srgbClr val="000000"/>
                                </a:solidFill>
                                <a:latin typeface="Cambria Math" panose="02040503050406030204" pitchFamily="18" charset="0"/>
                              </a:rPr>
                            </m:ctrlPr>
                          </m:sSupPr>
                          <m:e>
                            <m:d>
                              <m:dPr>
                                <m:ctrlPr>
                                  <a:rPr lang="en-US" sz="3200" i="1">
                                    <a:solidFill>
                                      <a:srgbClr val="000000"/>
                                    </a:solidFill>
                                    <a:latin typeface="Cambria Math" panose="02040503050406030204" pitchFamily="18" charset="0"/>
                                  </a:rPr>
                                </m:ctrlPr>
                              </m:dPr>
                              <m:e>
                                <m:f>
                                  <m:fPr>
                                    <m:ctrlPr>
                                      <a:rPr lang="en-US" sz="3200" i="1">
                                        <a:solidFill>
                                          <a:srgbClr val="000000"/>
                                        </a:solidFill>
                                        <a:latin typeface="Cambria Math" panose="02040503050406030204" pitchFamily="18" charset="0"/>
                                      </a:rPr>
                                    </m:ctrlPr>
                                  </m:fPr>
                                  <m:num>
                                    <m:r>
                                      <a:rPr lang="en-US" sz="3200" i="1">
                                        <a:solidFill>
                                          <a:srgbClr val="000000"/>
                                        </a:solidFill>
                                        <a:latin typeface="Cambria Math" panose="02040503050406030204" pitchFamily="18" charset="0"/>
                                      </a:rPr>
                                      <m:t>𝑔</m:t>
                                    </m:r>
                                    <m:sSub>
                                      <m:sSubPr>
                                        <m:ctrlPr>
                                          <a:rPr lang="en-US" sz="3200" i="1" smtClean="0">
                                            <a:solidFill>
                                              <a:srgbClr val="0000FF"/>
                                            </a:solidFill>
                                            <a:latin typeface="Cambria Math" panose="02040503050406030204" pitchFamily="18" charset="0"/>
                                          </a:rPr>
                                        </m:ctrlPr>
                                      </m:sSubPr>
                                      <m:e>
                                        <m:r>
                                          <a:rPr lang="en-US" sz="3200" i="1">
                                            <a:solidFill>
                                              <a:srgbClr val="0000FF"/>
                                            </a:solidFill>
                                            <a:latin typeface="Cambria Math" panose="02040503050406030204" pitchFamily="18" charset="0"/>
                                          </a:rPr>
                                          <m:t>𝑧</m:t>
                                        </m:r>
                                      </m:e>
                                      <m:sub>
                                        <m:r>
                                          <a:rPr lang="en-US" sz="3200" i="1">
                                            <a:solidFill>
                                              <a:srgbClr val="0000FF"/>
                                            </a:solidFill>
                                            <a:latin typeface="Cambria Math" panose="02040503050406030204" pitchFamily="18" charset="0"/>
                                          </a:rPr>
                                          <m:t>𝑖</m:t>
                                        </m:r>
                                        <m:r>
                                          <a:rPr lang="en-US" sz="3200" b="0" i="1" smtClean="0">
                                            <a:solidFill>
                                              <a:srgbClr val="0000FF"/>
                                            </a:solidFill>
                                            <a:latin typeface="Cambria Math" panose="02040503050406030204" pitchFamily="18" charset="0"/>
                                          </a:rPr>
                                          <m:t>𝑐</m:t>
                                        </m:r>
                                      </m:sub>
                                    </m:sSub>
                                    <m:r>
                                      <a:rPr lang="en-US" sz="3200" i="1">
                                        <a:solidFill>
                                          <a:srgbClr val="0000FF"/>
                                        </a:solidFill>
                                        <a:latin typeface="Cambria Math" panose="02040503050406030204" pitchFamily="18" charset="0"/>
                                      </a:rPr>
                                      <m:t>𝐻</m:t>
                                    </m:r>
                                  </m:num>
                                  <m:den>
                                    <m:sSub>
                                      <m:sSubPr>
                                        <m:ctrlPr>
                                          <a:rPr lang="en-US" sz="3200" i="1">
                                            <a:solidFill>
                                              <a:srgbClr val="000000"/>
                                            </a:solidFill>
                                            <a:latin typeface="Cambria Math" panose="02040503050406030204" pitchFamily="18" charset="0"/>
                                          </a:rPr>
                                        </m:ctrlPr>
                                      </m:sSubPr>
                                      <m:e>
                                        <m:r>
                                          <a:rPr lang="en-US" sz="3200" i="1">
                                            <a:solidFill>
                                              <a:srgbClr val="000000"/>
                                            </a:solidFill>
                                            <a:latin typeface="Cambria Math" panose="02040503050406030204" pitchFamily="18" charset="0"/>
                                          </a:rPr>
                                          <m:t>𝑐</m:t>
                                        </m:r>
                                      </m:e>
                                      <m:sub>
                                        <m:r>
                                          <a:rPr lang="en-US" sz="3200" i="1">
                                            <a:solidFill>
                                              <a:srgbClr val="000000"/>
                                            </a:solidFill>
                                            <a:latin typeface="Cambria Math" panose="02040503050406030204" pitchFamily="18" charset="0"/>
                                          </a:rPr>
                                          <m:t>𝑝</m:t>
                                        </m:r>
                                      </m:sub>
                                    </m:sSub>
                                    <m:r>
                                      <a:rPr lang="en-US" sz="3200" i="1">
                                        <a:solidFill>
                                          <a:srgbClr val="000000"/>
                                        </a:solidFill>
                                        <a:latin typeface="Cambria Math" panose="02040503050406030204" pitchFamily="18" charset="0"/>
                                      </a:rPr>
                                      <m:t>𝜌𝜃</m:t>
                                    </m:r>
                                  </m:den>
                                </m:f>
                              </m:e>
                            </m:d>
                          </m:e>
                          <m:sup>
                            <m:f>
                              <m:fPr>
                                <m:type m:val="lin"/>
                                <m:ctrlPr>
                                  <a:rPr lang="en-US" sz="3200" i="1">
                                    <a:solidFill>
                                      <a:srgbClr val="000000"/>
                                    </a:solidFill>
                                    <a:latin typeface="Cambria Math" panose="02040503050406030204" pitchFamily="18" charset="0"/>
                                  </a:rPr>
                                </m:ctrlPr>
                              </m:fPr>
                              <m:num>
                                <m:r>
                                  <a:rPr lang="en-US" sz="3200" i="1">
                                    <a:solidFill>
                                      <a:srgbClr val="000000"/>
                                    </a:solidFill>
                                    <a:latin typeface="Cambria Math" panose="02040503050406030204" pitchFamily="18" charset="0"/>
                                  </a:rPr>
                                  <m:t>1</m:t>
                                </m:r>
                              </m:num>
                              <m:den>
                                <m:r>
                                  <a:rPr lang="en-US" sz="3200" i="1">
                                    <a:solidFill>
                                      <a:srgbClr val="000000"/>
                                    </a:solidFill>
                                    <a:latin typeface="Cambria Math" panose="02040503050406030204" pitchFamily="18" charset="0"/>
                                  </a:rPr>
                                  <m:t>3</m:t>
                                </m:r>
                              </m:den>
                            </m:f>
                          </m:sup>
                        </m:sSup>
                      </m:oMath>
                    </m:oMathPara>
                  </a14:m>
                  <a:endParaRPr lang="en-US" sz="3200" dirty="0"/>
                </a:p>
              </p:txBody>
            </p:sp>
          </mc:Choice>
          <mc:Fallback xmlns="">
            <p:sp>
              <p:nvSpPr>
                <p:cNvPr id="9" name="Object 6">
                  <a:extLst>
                    <a:ext uri="{FF2B5EF4-FFF2-40B4-BE49-F238E27FC236}">
                      <a16:creationId xmlns:a16="http://schemas.microsoft.com/office/drawing/2014/main" id="{6FEB4AAB-391F-4DDF-8F53-DCC927204CFA}"/>
                    </a:ext>
                  </a:extLst>
                </p:cNvPr>
                <p:cNvSpPr txBox="1">
                  <a:spLocks noRot="1" noChangeAspect="1" noMove="1" noResize="1" noEditPoints="1" noAdjustHandles="1" noChangeArrowheads="1" noChangeShapeType="1" noTextEdit="1"/>
                </p:cNvSpPr>
                <p:nvPr/>
              </p:nvSpPr>
              <p:spPr bwMode="auto">
                <a:xfrm>
                  <a:off x="3039005" y="3997345"/>
                  <a:ext cx="2519676" cy="1198887"/>
                </a:xfrm>
                <a:prstGeom prst="rect">
                  <a:avLst/>
                </a:prstGeom>
                <a:blipFill>
                  <a:blip r:embed="rId3"/>
                  <a:stretch>
                    <a:fillRect/>
                  </a:stretch>
                </a:blipFill>
                <a:ln>
                  <a:solidFill>
                    <a:schemeClr val="tx1"/>
                  </a:solidFill>
                </a:ln>
                <a:effectLst/>
              </p:spPr>
              <p:txBody>
                <a:bodyPr/>
                <a:lstStyle/>
                <a:p>
                  <a:r>
                    <a:rPr lang="en-US">
                      <a:noFill/>
                    </a:rPr>
                    <a:t> </a:t>
                  </a:r>
                </a:p>
              </p:txBody>
            </p:sp>
          </mc:Fallback>
        </mc:AlternateContent>
      </p:grpSp>
      <p:sp>
        <p:nvSpPr>
          <p:cNvPr id="11" name="Text Box 8">
            <a:extLst>
              <a:ext uri="{FF2B5EF4-FFF2-40B4-BE49-F238E27FC236}">
                <a16:creationId xmlns:a16="http://schemas.microsoft.com/office/drawing/2014/main" id="{BF5A4700-412C-4F66-99AD-99B3FF7D1FA3}"/>
              </a:ext>
            </a:extLst>
          </p:cNvPr>
          <p:cNvSpPr txBox="1">
            <a:spLocks noChangeArrowheads="1"/>
          </p:cNvSpPr>
          <p:nvPr/>
        </p:nvSpPr>
        <p:spPr bwMode="auto">
          <a:xfrm>
            <a:off x="1828800" y="4694684"/>
            <a:ext cx="6400799"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US" altLang="en-US" sz="3200" i="1" dirty="0">
                <a:latin typeface="Times New Roman" panose="02020603050405020304" pitchFamily="18" charset="0"/>
                <a:cs typeface="Times New Roman" panose="02020603050405020304" pitchFamily="18" charset="0"/>
              </a:rPr>
              <a:t>w</a:t>
            </a:r>
            <a:r>
              <a:rPr lang="en-US" altLang="en-US" sz="3200" i="1" baseline="-25000" dirty="0">
                <a:latin typeface="Times New Roman" panose="02020603050405020304" pitchFamily="18" charset="0"/>
                <a:cs typeface="Times New Roman" panose="02020603050405020304" pitchFamily="18" charset="0"/>
              </a:rPr>
              <a:t>*</a:t>
            </a:r>
            <a:r>
              <a:rPr lang="en-US" altLang="en-US" sz="3200" baseline="-25000" dirty="0">
                <a:latin typeface="Times New Roman" panose="02020603050405020304" pitchFamily="18" charset="0"/>
                <a:cs typeface="Times New Roman" panose="02020603050405020304" pitchFamily="18" charset="0"/>
              </a:rPr>
              <a:t>  </a:t>
            </a:r>
            <a:r>
              <a:rPr lang="en-US" altLang="en-US" sz="3200" dirty="0">
                <a:latin typeface="Times New Roman" panose="02020603050405020304" pitchFamily="18" charset="0"/>
                <a:cs typeface="Times New Roman" panose="02020603050405020304" pitchFamily="18" charset="0"/>
              </a:rPr>
              <a:t>can be as high as 1 to 2 m/s </a:t>
            </a:r>
          </a:p>
          <a:p>
            <a:pPr algn="l"/>
            <a:r>
              <a:rPr lang="en-US" altLang="en-US" sz="3200" dirty="0">
                <a:latin typeface="Times New Roman" panose="02020603050405020304" pitchFamily="18" charset="0"/>
                <a:cs typeface="Times New Roman" panose="02020603050405020304" pitchFamily="18" charset="0"/>
              </a:rPr>
              <a:t>     in highly convective conditions</a:t>
            </a:r>
          </a:p>
        </p:txBody>
      </p:sp>
    </p:spTree>
    <p:extLst>
      <p:ext uri="{BB962C8B-B14F-4D97-AF65-F5344CB8AC3E}">
        <p14:creationId xmlns:p14="http://schemas.microsoft.com/office/powerpoint/2010/main" val="1490966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99896" y="855653"/>
            <a:ext cx="6144208" cy="5811847"/>
          </a:xfrm>
          <a:prstGeom prst="rect">
            <a:avLst/>
          </a:prstGeom>
          <a:noFill/>
        </p:spPr>
        <p:txBody>
          <a:bodyPr wrap="square" rtlCol="0">
            <a:spAutoFit/>
          </a:bodyPr>
          <a:lstStyle/>
          <a:p>
            <a:pPr marL="214313" indent="-214313">
              <a:spcAft>
                <a:spcPts val="450"/>
              </a:spcAft>
              <a:buFont typeface="Arial" panose="020B0604020202020204" pitchFamily="34" charset="0"/>
              <a:buChar char="•"/>
            </a:pPr>
            <a:r>
              <a:rPr lang="en-US" sz="2400" dirty="0">
                <a:latin typeface="+mn-lt"/>
              </a:rPr>
              <a:t>Workhorse regulatory model (since 2006) for: SIPs, Air permitting, roadway hot spots, </a:t>
            </a:r>
            <a:r>
              <a:rPr lang="en-US" sz="2400" dirty="0" err="1">
                <a:latin typeface="+mn-lt"/>
              </a:rPr>
              <a:t>etc</a:t>
            </a:r>
            <a:endParaRPr lang="en-US" sz="2400" dirty="0">
              <a:latin typeface="+mn-lt"/>
            </a:endParaRPr>
          </a:p>
          <a:p>
            <a:pPr marL="214313" indent="-214313">
              <a:spcAft>
                <a:spcPts val="450"/>
              </a:spcAft>
              <a:buFont typeface="Arial" panose="020B0604020202020204" pitchFamily="34" charset="0"/>
              <a:buChar char="•"/>
            </a:pPr>
            <a:r>
              <a:rPr lang="en-US" sz="2400" dirty="0">
                <a:latin typeface="+mn-lt"/>
              </a:rPr>
              <a:t>Also commonly used for air toxics applications and health exposure and risk assessments </a:t>
            </a:r>
          </a:p>
          <a:p>
            <a:pPr>
              <a:spcAft>
                <a:spcPts val="450"/>
              </a:spcAft>
            </a:pPr>
            <a:endParaRPr lang="en-US" sz="2400" dirty="0">
              <a:latin typeface="+mn-lt"/>
            </a:endParaRPr>
          </a:p>
          <a:p>
            <a:pPr marL="214313" indent="-214313">
              <a:spcAft>
                <a:spcPts val="450"/>
              </a:spcAft>
              <a:buFont typeface="Arial" panose="020B0604020202020204" pitchFamily="34" charset="0"/>
              <a:buChar char="•"/>
            </a:pPr>
            <a:r>
              <a:rPr lang="en-US" sz="2400" dirty="0">
                <a:latin typeface="+mn-lt"/>
              </a:rPr>
              <a:t>Steady-state Gaussian*-plume model</a:t>
            </a:r>
          </a:p>
          <a:p>
            <a:pPr marL="214313" indent="-214313">
              <a:spcAft>
                <a:spcPts val="450"/>
              </a:spcAft>
              <a:buFont typeface="Arial" panose="020B0604020202020204" pitchFamily="34" charset="0"/>
              <a:buChar char="•"/>
            </a:pPr>
            <a:r>
              <a:rPr lang="en-US" sz="2400" dirty="0">
                <a:latin typeface="+mn-lt"/>
              </a:rPr>
              <a:t>Near-source applications (&lt; 50km)</a:t>
            </a:r>
          </a:p>
          <a:p>
            <a:pPr marL="214313" indent="-214313">
              <a:spcAft>
                <a:spcPts val="450"/>
              </a:spcAft>
              <a:buFont typeface="Arial" panose="020B0604020202020204" pitchFamily="34" charset="0"/>
              <a:buChar char="•"/>
            </a:pPr>
            <a:r>
              <a:rPr lang="en-US" sz="2400" dirty="0">
                <a:latin typeface="+mn-lt"/>
              </a:rPr>
              <a:t>Point, area, volume and line source types</a:t>
            </a:r>
          </a:p>
          <a:p>
            <a:pPr marL="214313" indent="-214313">
              <a:spcAft>
                <a:spcPts val="450"/>
              </a:spcAft>
              <a:buFont typeface="Arial" panose="020B0604020202020204" pitchFamily="34" charset="0"/>
              <a:buChar char="•"/>
            </a:pPr>
            <a:r>
              <a:rPr lang="en-US" sz="2400" dirty="0">
                <a:latin typeface="+mn-lt"/>
              </a:rPr>
              <a:t>Flat/complex terrain, urban/rural areas</a:t>
            </a:r>
          </a:p>
          <a:p>
            <a:pPr marL="214313" indent="-214313">
              <a:spcAft>
                <a:spcPts val="450"/>
              </a:spcAft>
              <a:buFont typeface="Arial" panose="020B0604020202020204" pitchFamily="34" charset="0"/>
              <a:buChar char="•"/>
            </a:pPr>
            <a:r>
              <a:rPr lang="en-US" sz="2400" dirty="0">
                <a:latin typeface="+mn-lt"/>
              </a:rPr>
              <a:t>Wet/dry deposition</a:t>
            </a:r>
          </a:p>
          <a:p>
            <a:pPr marL="214313" indent="-214313">
              <a:spcAft>
                <a:spcPts val="450"/>
              </a:spcAft>
              <a:buFont typeface="Arial" panose="020B0604020202020204" pitchFamily="34" charset="0"/>
              <a:buChar char="•"/>
            </a:pPr>
            <a:r>
              <a:rPr lang="en-US" sz="2400" dirty="0">
                <a:latin typeface="+mn-lt"/>
              </a:rPr>
              <a:t>NO</a:t>
            </a:r>
            <a:r>
              <a:rPr lang="en-US" sz="2400" baseline="-25000" dirty="0">
                <a:latin typeface="+mn-lt"/>
              </a:rPr>
              <a:t>2</a:t>
            </a:r>
            <a:r>
              <a:rPr lang="en-US" sz="2400" dirty="0">
                <a:latin typeface="+mn-lt"/>
              </a:rPr>
              <a:t> chemistry </a:t>
            </a:r>
          </a:p>
          <a:p>
            <a:pPr marL="214313" indent="-214313">
              <a:spcAft>
                <a:spcPts val="450"/>
              </a:spcAft>
              <a:buFont typeface="Arial" panose="020B0604020202020204" pitchFamily="34" charset="0"/>
              <a:buChar char="•"/>
            </a:pPr>
            <a:r>
              <a:rPr lang="en-US" sz="2400" dirty="0">
                <a:latin typeface="+mn-lt"/>
              </a:rPr>
              <a:t>Building wake effects </a:t>
            </a:r>
          </a:p>
          <a:p>
            <a:pPr marL="214313" indent="-214313">
              <a:spcAft>
                <a:spcPts val="450"/>
              </a:spcAft>
              <a:buFont typeface="Arial" panose="020B0604020202020204" pitchFamily="34" charset="0"/>
              <a:buChar char="•"/>
            </a:pPr>
            <a:r>
              <a:rPr lang="en-US" sz="2400" dirty="0">
                <a:latin typeface="+mn-lt"/>
              </a:rPr>
              <a:t>One-hour average concentrations</a:t>
            </a:r>
            <a:r>
              <a:rPr lang="en-US" sz="2400" dirty="0"/>
              <a:t>		</a:t>
            </a:r>
            <a:r>
              <a:rPr lang="en-US" dirty="0"/>
              <a:t>	</a:t>
            </a:r>
          </a:p>
        </p:txBody>
      </p:sp>
      <p:sp>
        <p:nvSpPr>
          <p:cNvPr id="6" name="Title 4">
            <a:extLst>
              <a:ext uri="{FF2B5EF4-FFF2-40B4-BE49-F238E27FC236}">
                <a16:creationId xmlns:a16="http://schemas.microsoft.com/office/drawing/2014/main" id="{7C7D91DA-6C0F-4747-A533-4EF7707D0E37}"/>
              </a:ext>
            </a:extLst>
          </p:cNvPr>
          <p:cNvSpPr txBox="1">
            <a:spLocks/>
          </p:cNvSpPr>
          <p:nvPr/>
        </p:nvSpPr>
        <p:spPr>
          <a:xfrm>
            <a:off x="1095375" y="67459"/>
            <a:ext cx="7467600" cy="623888"/>
          </a:xfrm>
          <a:prstGeom prst="rect">
            <a:avLst/>
          </a:prstGeom>
        </p:spPr>
        <p:txBody>
          <a:bodyPr/>
          <a:lst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dirty="0" err="1">
                <a:latin typeface="Times New Roman" panose="02020603050405020304" pitchFamily="18" charset="0"/>
                <a:cs typeface="Times New Roman" panose="02020603050405020304" pitchFamily="18" charset="0"/>
              </a:rPr>
              <a:t>aermod</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09594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FBB36-B956-4872-ABF8-D24022227F1C}"/>
              </a:ext>
            </a:extLst>
          </p:cNvPr>
          <p:cNvSpPr>
            <a:spLocks noGrp="1"/>
          </p:cNvSpPr>
          <p:nvPr>
            <p:ph type="title"/>
          </p:nvPr>
        </p:nvSpPr>
        <p:spPr>
          <a:xfrm>
            <a:off x="457200" y="195811"/>
            <a:ext cx="8229600" cy="1143000"/>
          </a:xfrm>
        </p:spPr>
        <p:txBody>
          <a:bodyPr/>
          <a:lstStyle/>
          <a:p>
            <a:r>
              <a:rPr lang="en-US" altLang="en-US" sz="3600" dirty="0">
                <a:latin typeface="Times New Roman" panose="02020603050405020304" pitchFamily="18" charset="0"/>
                <a:cs typeface="Times New Roman" panose="02020603050405020304" pitchFamily="18" charset="0"/>
              </a:rPr>
              <a:t>Temperature Scale (</a:t>
            </a:r>
            <a:r>
              <a:rPr lang="el-GR" altLang="en-US" sz="3600" i="1" dirty="0">
                <a:latin typeface="Times New Roman" panose="02020603050405020304" pitchFamily="18" charset="0"/>
                <a:cs typeface="Times New Roman" panose="02020603050405020304" pitchFamily="18" charset="0"/>
                <a:sym typeface="WP Greek Century" pitchFamily="2" charset="2"/>
              </a:rPr>
              <a:t>θ</a:t>
            </a:r>
            <a:r>
              <a:rPr lang="en-US" altLang="en-US" sz="3600" i="1" baseline="-25000" dirty="0">
                <a:latin typeface="Times New Roman" panose="02020603050405020304" pitchFamily="18" charset="0"/>
                <a:cs typeface="Times New Roman" panose="02020603050405020304" pitchFamily="18" charset="0"/>
                <a:sym typeface="WP Greek Century" pitchFamily="2" charset="2"/>
              </a:rPr>
              <a:t>*</a:t>
            </a:r>
            <a:r>
              <a:rPr lang="en-US" altLang="en-US" sz="3600" dirty="0">
                <a:latin typeface="Times New Roman" panose="02020603050405020304" pitchFamily="18" charset="0"/>
                <a:cs typeface="Times New Roman" panose="02020603050405020304" pitchFamily="18" charset="0"/>
                <a:sym typeface="WP Greek Century" pitchFamily="2" charset="2"/>
              </a:rPr>
              <a:t>)</a:t>
            </a:r>
            <a:endParaRPr lang="en-US" sz="3600" dirty="0">
              <a:latin typeface="Times New Roman" panose="02020603050405020304" pitchFamily="18" charset="0"/>
              <a:cs typeface="Times New Roman" panose="02020603050405020304" pitchFamily="18" charset="0"/>
            </a:endParaRPr>
          </a:p>
        </p:txBody>
      </p:sp>
      <p:sp>
        <p:nvSpPr>
          <p:cNvPr id="6" name="Text Box 3">
            <a:extLst>
              <a:ext uri="{FF2B5EF4-FFF2-40B4-BE49-F238E27FC236}">
                <a16:creationId xmlns:a16="http://schemas.microsoft.com/office/drawing/2014/main" id="{F6D7F48C-5BEC-4C20-BDCC-0215C9A55714}"/>
              </a:ext>
            </a:extLst>
          </p:cNvPr>
          <p:cNvSpPr txBox="1">
            <a:spLocks noChangeArrowheads="1"/>
          </p:cNvSpPr>
          <p:nvPr/>
        </p:nvSpPr>
        <p:spPr bwMode="auto">
          <a:xfrm>
            <a:off x="1176151" y="3471221"/>
            <a:ext cx="7856638"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l-GR" altLang="en-US" sz="2800" i="1" dirty="0">
                <a:latin typeface="Times New Roman" panose="02020603050405020304" pitchFamily="18" charset="0"/>
                <a:cs typeface="Times New Roman" panose="02020603050405020304" pitchFamily="18" charset="0"/>
                <a:sym typeface="WP Greek Century" pitchFamily="2" charset="2"/>
              </a:rPr>
              <a:t>θ</a:t>
            </a:r>
            <a:r>
              <a:rPr lang="en-US" altLang="en-US" sz="2800" i="1" baseline="-25000" dirty="0">
                <a:latin typeface="Times New Roman" panose="02020603050405020304" pitchFamily="18" charset="0"/>
                <a:cs typeface="Times New Roman" panose="02020603050405020304" pitchFamily="18" charset="0"/>
                <a:sym typeface="WP Greek Century" pitchFamily="2" charset="2"/>
              </a:rPr>
              <a:t>*</a:t>
            </a:r>
            <a:r>
              <a:rPr lang="en-US" altLang="en-US" sz="2800" dirty="0">
                <a:latin typeface="Times New Roman" panose="02020603050405020304" pitchFamily="18" charset="0"/>
                <a:cs typeface="Times New Roman" panose="02020603050405020304" pitchFamily="18" charset="0"/>
                <a:sym typeface="WP Greek Century" pitchFamily="2" charset="2"/>
              </a:rPr>
              <a:t> represents the characteristic temperature variations</a:t>
            </a:r>
          </a:p>
          <a:p>
            <a:pPr algn="l"/>
            <a:r>
              <a:rPr lang="en-US" altLang="en-US" sz="2800" dirty="0">
                <a:latin typeface="Times New Roman" panose="02020603050405020304" pitchFamily="18" charset="0"/>
                <a:cs typeface="Times New Roman" panose="02020603050405020304" pitchFamily="18" charset="0"/>
                <a:sym typeface="WP Greek Century" pitchFamily="2" charset="2"/>
              </a:rPr>
              <a:t> in the wind-shear induced eddies.</a:t>
            </a:r>
            <a:endParaRPr lang="en-US" altLang="en-US" sz="2800" dirty="0">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01BE813B-1C44-73DB-A602-9D0BA63716B4}"/>
              </a:ext>
            </a:extLst>
          </p:cNvPr>
          <p:cNvGrpSpPr/>
          <p:nvPr/>
        </p:nvGrpSpPr>
        <p:grpSpPr>
          <a:xfrm>
            <a:off x="2730843" y="1338810"/>
            <a:ext cx="3548448" cy="1773321"/>
            <a:chOff x="2730843" y="1338810"/>
            <a:chExt cx="3548448" cy="1773321"/>
          </a:xfrm>
        </p:grpSpPr>
        <p:sp>
          <p:nvSpPr>
            <p:cNvPr id="4" name="Rectangle 5">
              <a:extLst>
                <a:ext uri="{FF2B5EF4-FFF2-40B4-BE49-F238E27FC236}">
                  <a16:creationId xmlns:a16="http://schemas.microsoft.com/office/drawing/2014/main" id="{770A6B8E-3B72-4C14-A1D9-DD7FF442028D}"/>
                </a:ext>
              </a:extLst>
            </p:cNvPr>
            <p:cNvSpPr>
              <a:spLocks noChangeArrowheads="1"/>
            </p:cNvSpPr>
            <p:nvPr/>
          </p:nvSpPr>
          <p:spPr bwMode="auto">
            <a:xfrm>
              <a:off x="2730843" y="1338810"/>
              <a:ext cx="3548448" cy="1773321"/>
            </a:xfrm>
            <a:prstGeom prst="rect">
              <a:avLst/>
            </a:prstGeom>
            <a:noFill/>
            <a:ln w="9525">
              <a:solidFill>
                <a:schemeClr val="tx1"/>
              </a:solidFill>
              <a:miter lim="800000"/>
              <a:headEnd/>
              <a:tailEnd/>
            </a:ln>
            <a:effectLst>
              <a:outerShdw dist="107763" dir="18900000" algn="ctr" rotWithShape="0">
                <a:schemeClr val="bg2"/>
              </a:outerShdw>
            </a:effectLst>
          </p:spPr>
          <p:txBody>
            <a:bodyPr wrap="none" anchor="ctr"/>
            <a:lstStyle/>
            <a:p>
              <a:endParaRPr lang="en-US">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Object 4">
                  <a:extLst>
                    <a:ext uri="{FF2B5EF4-FFF2-40B4-BE49-F238E27FC236}">
                      <a16:creationId xmlns:a16="http://schemas.microsoft.com/office/drawing/2014/main" id="{F7834B6A-511B-498B-BD15-B07CC0C963E6}"/>
                    </a:ext>
                  </a:extLst>
                </p:cNvPr>
                <p:cNvSpPr txBox="1"/>
                <p:nvPr/>
              </p:nvSpPr>
              <p:spPr bwMode="auto">
                <a:xfrm>
                  <a:off x="3046234" y="1536813"/>
                  <a:ext cx="2870200" cy="1477963"/>
                </a:xfrm>
                <a:prstGeom prst="rect">
                  <a:avLst/>
                </a:prstGeom>
                <a:noFill/>
                <a:ln>
                  <a:noFill/>
                </a:ln>
                <a:effectLst/>
              </p:spPr>
              <p:txBody>
                <a:bodyPr>
                  <a:normAutofit fontScale="92500"/>
                </a:bodyPr>
                <a:lstStyle/>
                <a:p>
                  <a:pPr/>
                  <a14:m>
                    <m:oMathPara xmlns:m="http://schemas.openxmlformats.org/officeDocument/2006/math">
                      <m:oMathParaPr>
                        <m:jc m:val="left"/>
                      </m:oMathParaPr>
                      <m:oMath xmlns:m="http://schemas.openxmlformats.org/officeDocument/2006/math">
                        <m:sSub>
                          <m:sSubPr>
                            <m:ctrlPr>
                              <a:rPr lang="en-US" sz="4000" i="1">
                                <a:solidFill>
                                  <a:srgbClr val="000000"/>
                                </a:solidFill>
                                <a:latin typeface="Cambria Math" panose="02040503050406030204" pitchFamily="18" charset="0"/>
                              </a:rPr>
                            </m:ctrlPr>
                          </m:sSubPr>
                          <m:e>
                            <m:r>
                              <a:rPr lang="en-US" sz="4000" i="1">
                                <a:solidFill>
                                  <a:srgbClr val="000000"/>
                                </a:solidFill>
                                <a:latin typeface="Cambria Math" panose="02040503050406030204" pitchFamily="18" charset="0"/>
                              </a:rPr>
                              <m:t>𝜃</m:t>
                            </m:r>
                          </m:e>
                          <m:sub>
                            <m:r>
                              <a:rPr lang="en-US" sz="4000" i="1">
                                <a:solidFill>
                                  <a:srgbClr val="000000"/>
                                </a:solidFill>
                                <a:latin typeface="Cambria Math" panose="02040503050406030204" pitchFamily="18" charset="0"/>
                              </a:rPr>
                              <m:t>∗</m:t>
                            </m:r>
                          </m:sub>
                        </m:sSub>
                        <m:r>
                          <a:rPr lang="en-US" sz="4000" i="1">
                            <a:solidFill>
                              <a:srgbClr val="000000"/>
                            </a:solidFill>
                            <a:latin typeface="Cambria Math" panose="02040503050406030204" pitchFamily="18" charset="0"/>
                          </a:rPr>
                          <m:t>=−</m:t>
                        </m:r>
                        <m:f>
                          <m:fPr>
                            <m:ctrlPr>
                              <a:rPr lang="en-US" sz="4000" i="1">
                                <a:solidFill>
                                  <a:srgbClr val="000000"/>
                                </a:solidFill>
                                <a:latin typeface="Cambria Math" panose="02040503050406030204" pitchFamily="18" charset="0"/>
                              </a:rPr>
                            </m:ctrlPr>
                          </m:fPr>
                          <m:num>
                            <m:r>
                              <a:rPr lang="en-US" sz="4000" i="1">
                                <a:solidFill>
                                  <a:srgbClr val="000000"/>
                                </a:solidFill>
                                <a:latin typeface="Cambria Math" panose="02040503050406030204" pitchFamily="18" charset="0"/>
                              </a:rPr>
                              <m:t>𝐻</m:t>
                            </m:r>
                          </m:num>
                          <m:den>
                            <m:r>
                              <a:rPr lang="en-US" sz="4000" i="1">
                                <a:solidFill>
                                  <a:srgbClr val="000000"/>
                                </a:solidFill>
                                <a:latin typeface="Cambria Math" panose="02040503050406030204" pitchFamily="18" charset="0"/>
                              </a:rPr>
                              <m:t>𝜌</m:t>
                            </m:r>
                            <m:sSub>
                              <m:sSubPr>
                                <m:ctrlPr>
                                  <a:rPr lang="en-US" sz="4000" i="1">
                                    <a:solidFill>
                                      <a:srgbClr val="000000"/>
                                    </a:solidFill>
                                    <a:latin typeface="Cambria Math" panose="02040503050406030204" pitchFamily="18" charset="0"/>
                                  </a:rPr>
                                </m:ctrlPr>
                              </m:sSubPr>
                              <m:e>
                                <m:r>
                                  <a:rPr lang="en-US" sz="4000" i="1">
                                    <a:solidFill>
                                      <a:srgbClr val="000000"/>
                                    </a:solidFill>
                                    <a:latin typeface="Cambria Math" panose="02040503050406030204" pitchFamily="18" charset="0"/>
                                  </a:rPr>
                                  <m:t>𝑐</m:t>
                                </m:r>
                              </m:e>
                              <m:sub>
                                <m:r>
                                  <a:rPr lang="en-US" sz="4000" i="1">
                                    <a:solidFill>
                                      <a:srgbClr val="000000"/>
                                    </a:solidFill>
                                    <a:latin typeface="Cambria Math" panose="02040503050406030204" pitchFamily="18" charset="0"/>
                                  </a:rPr>
                                  <m:t>𝑝</m:t>
                                </m:r>
                              </m:sub>
                            </m:sSub>
                            <m:sSub>
                              <m:sSubPr>
                                <m:ctrlPr>
                                  <a:rPr lang="en-US" sz="4000" i="1">
                                    <a:solidFill>
                                      <a:srgbClr val="000000"/>
                                    </a:solidFill>
                                    <a:latin typeface="Cambria Math" panose="02040503050406030204" pitchFamily="18" charset="0"/>
                                  </a:rPr>
                                </m:ctrlPr>
                              </m:sSubPr>
                              <m:e>
                                <m:r>
                                  <a:rPr lang="en-US" sz="4000" i="1">
                                    <a:solidFill>
                                      <a:srgbClr val="000000"/>
                                    </a:solidFill>
                                    <a:latin typeface="Cambria Math" panose="02040503050406030204" pitchFamily="18" charset="0"/>
                                  </a:rPr>
                                  <m:t>𝑢</m:t>
                                </m:r>
                              </m:e>
                              <m:sub>
                                <m:r>
                                  <a:rPr lang="en-US" sz="4000" i="1">
                                    <a:solidFill>
                                      <a:srgbClr val="000000"/>
                                    </a:solidFill>
                                    <a:latin typeface="Cambria Math" panose="02040503050406030204" pitchFamily="18" charset="0"/>
                                  </a:rPr>
                                  <m:t>∗</m:t>
                                </m:r>
                              </m:sub>
                            </m:sSub>
                          </m:den>
                        </m:f>
                      </m:oMath>
                    </m:oMathPara>
                  </a14:m>
                  <a:endParaRPr lang="en-US" dirty="0"/>
                </a:p>
              </p:txBody>
            </p:sp>
          </mc:Choice>
          <mc:Fallback xmlns="">
            <p:sp>
              <p:nvSpPr>
                <p:cNvPr id="8" name="Object 4">
                  <a:extLst>
                    <a:ext uri="{FF2B5EF4-FFF2-40B4-BE49-F238E27FC236}">
                      <a16:creationId xmlns:a16="http://schemas.microsoft.com/office/drawing/2014/main" id="{F7834B6A-511B-498B-BD15-B07CC0C963E6}"/>
                    </a:ext>
                  </a:extLst>
                </p:cNvPr>
                <p:cNvSpPr txBox="1">
                  <a:spLocks noRot="1" noChangeAspect="1" noMove="1" noResize="1" noEditPoints="1" noAdjustHandles="1" noChangeArrowheads="1" noChangeShapeType="1" noTextEdit="1"/>
                </p:cNvSpPr>
                <p:nvPr/>
              </p:nvSpPr>
              <p:spPr bwMode="auto">
                <a:xfrm>
                  <a:off x="3046234" y="1536813"/>
                  <a:ext cx="2870200" cy="1477963"/>
                </a:xfrm>
                <a:prstGeom prst="rect">
                  <a:avLst/>
                </a:prstGeom>
                <a:blipFill>
                  <a:blip r:embed="rId3"/>
                  <a:stretch>
                    <a:fillRect/>
                  </a:stretch>
                </a:blipFill>
                <a:ln>
                  <a:noFill/>
                </a:ln>
                <a:effectLst/>
              </p:spPr>
              <p:txBody>
                <a:bodyPr/>
                <a:lstStyle/>
                <a:p>
                  <a:r>
                    <a:rPr lang="en-US">
                      <a:noFill/>
                    </a:rPr>
                    <a:t> </a:t>
                  </a:r>
                </a:p>
              </p:txBody>
            </p:sp>
          </mc:Fallback>
        </mc:AlternateContent>
      </p:grpSp>
      <p:sp>
        <p:nvSpPr>
          <p:cNvPr id="7" name="Text Box 3">
            <a:extLst>
              <a:ext uri="{FF2B5EF4-FFF2-40B4-BE49-F238E27FC236}">
                <a16:creationId xmlns:a16="http://schemas.microsoft.com/office/drawing/2014/main" id="{1BA5C049-C965-4D01-8B5D-ACF2F832A394}"/>
              </a:ext>
            </a:extLst>
          </p:cNvPr>
          <p:cNvSpPr txBox="1">
            <a:spLocks noChangeArrowheads="1"/>
          </p:cNvSpPr>
          <p:nvPr/>
        </p:nvSpPr>
        <p:spPr bwMode="auto">
          <a:xfrm>
            <a:off x="1604248" y="4844133"/>
            <a:ext cx="669927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l"/>
            <a:r>
              <a:rPr lang="el-GR" altLang="en-US" sz="2800" i="1" dirty="0">
                <a:latin typeface="Times New Roman" panose="02020603050405020304" pitchFamily="18" charset="0"/>
                <a:cs typeface="Times New Roman" panose="02020603050405020304" pitchFamily="18" charset="0"/>
                <a:sym typeface="WP Greek Century" pitchFamily="2" charset="2"/>
              </a:rPr>
              <a:t>θ</a:t>
            </a:r>
            <a:r>
              <a:rPr lang="en-US" altLang="en-US" sz="2800" i="1" baseline="-25000" dirty="0">
                <a:latin typeface="Times New Roman" panose="02020603050405020304" pitchFamily="18" charset="0"/>
                <a:cs typeface="Times New Roman" panose="02020603050405020304" pitchFamily="18" charset="0"/>
                <a:sym typeface="WP Greek Century" pitchFamily="2" charset="2"/>
              </a:rPr>
              <a:t>*</a:t>
            </a:r>
            <a:r>
              <a:rPr lang="en-US" altLang="en-US" sz="2800" dirty="0">
                <a:latin typeface="Times New Roman" panose="02020603050405020304" pitchFamily="18" charset="0"/>
                <a:cs typeface="Times New Roman" panose="02020603050405020304" pitchFamily="18" charset="0"/>
                <a:sym typeface="WP Greek Century" pitchFamily="2" charset="2"/>
              </a:rPr>
              <a:t> has been found to be a strong function of </a:t>
            </a:r>
          </a:p>
          <a:p>
            <a:pPr algn="l"/>
            <a:r>
              <a:rPr lang="en-US" altLang="en-US" sz="2800" dirty="0">
                <a:latin typeface="Times New Roman" panose="02020603050405020304" pitchFamily="18" charset="0"/>
                <a:cs typeface="Times New Roman" panose="02020603050405020304" pitchFamily="18" charset="0"/>
                <a:sym typeface="WP Greek Century" pitchFamily="2" charset="2"/>
              </a:rPr>
              <a:t>     cloud cover at night.</a:t>
            </a:r>
            <a:endParaRPr lang="en-US"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82775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50A8397-1C02-46A8-B404-9961665BA419}"/>
              </a:ext>
            </a:extLst>
          </p:cNvPr>
          <p:cNvSpPr>
            <a:spLocks noGrp="1"/>
          </p:cNvSpPr>
          <p:nvPr>
            <p:ph type="title"/>
          </p:nvPr>
        </p:nvSpPr>
        <p:spPr>
          <a:xfrm>
            <a:off x="1219200" y="595313"/>
            <a:ext cx="7467600" cy="623887"/>
          </a:xfrm>
        </p:spPr>
        <p:txBody>
          <a:bodyPr/>
          <a:lstStyle/>
          <a:p>
            <a:pPr eaLnBrk="1" hangingPunct="1">
              <a:defRPr/>
            </a:pPr>
            <a:r>
              <a:rPr lang="en-US" dirty="0">
                <a:latin typeface="Times New Roman" panose="02020603050405020304" pitchFamily="18" charset="0"/>
                <a:cs typeface="Times New Roman" panose="02020603050405020304" pitchFamily="18" charset="0"/>
              </a:rPr>
              <a:t>Mechanical Mixing Height (</a:t>
            </a:r>
            <a:r>
              <a:rPr lang="en-US" i="1" dirty="0" err="1">
                <a:latin typeface="Times New Roman" panose="02020603050405020304" pitchFamily="18" charset="0"/>
                <a:cs typeface="Times New Roman" panose="02020603050405020304" pitchFamily="18" charset="0"/>
              </a:rPr>
              <a:t>z</a:t>
            </a:r>
            <a:r>
              <a:rPr lang="en-US" i="1" baseline="-25000" dirty="0" err="1">
                <a:latin typeface="Times New Roman" panose="02020603050405020304" pitchFamily="18" charset="0"/>
                <a:cs typeface="Times New Roman" panose="02020603050405020304" pitchFamily="18" charset="0"/>
              </a:rPr>
              <a:t>im</a:t>
            </a:r>
            <a:r>
              <a:rPr lang="en-US" dirty="0">
                <a:latin typeface="Times New Roman" panose="02020603050405020304" pitchFamily="18" charset="0"/>
                <a:cs typeface="Times New Roman" panose="02020603050405020304" pitchFamily="18" charset="0"/>
              </a:rPr>
              <a:t>)</a:t>
            </a:r>
          </a:p>
        </p:txBody>
      </p:sp>
      <p:sp>
        <p:nvSpPr>
          <p:cNvPr id="73731" name="Content Placeholder 6">
            <a:extLst>
              <a:ext uri="{FF2B5EF4-FFF2-40B4-BE49-F238E27FC236}">
                <a16:creationId xmlns:a16="http://schemas.microsoft.com/office/drawing/2014/main" id="{148B62A6-3E28-4523-8B40-EB69EA2A7425}"/>
              </a:ext>
            </a:extLst>
          </p:cNvPr>
          <p:cNvSpPr>
            <a:spLocks noGrp="1"/>
          </p:cNvSpPr>
          <p:nvPr>
            <p:ph sz="half" idx="1"/>
          </p:nvPr>
        </p:nvSpPr>
        <p:spPr>
          <a:xfrm>
            <a:off x="1302613" y="1303917"/>
            <a:ext cx="7239000" cy="3956180"/>
          </a:xfrm>
        </p:spPr>
        <p:txBody>
          <a:bodyPr/>
          <a:lstStyle/>
          <a:p>
            <a:pPr eaLnBrk="1" hangingPunct="1">
              <a:defRPr/>
            </a:pPr>
            <a:r>
              <a:rPr lang="en-US" altLang="en-US" sz="2800" dirty="0">
                <a:latin typeface="Times New Roman" panose="02020603050405020304" pitchFamily="18" charset="0"/>
                <a:cs typeface="Times New Roman" panose="02020603050405020304" pitchFamily="18" charset="0"/>
              </a:rPr>
              <a:t>The mechanical mixing layer height is estimated from its simple relationship to the friction velocity scale :</a:t>
            </a: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defRPr/>
            </a:pPr>
            <a:endParaRPr lang="en-US" altLang="en-US" dirty="0">
              <a:latin typeface="Times New Roman" panose="02020603050405020304" pitchFamily="18" charset="0"/>
              <a:cs typeface="Times New Roman" panose="02020603050405020304" pitchFamily="18" charset="0"/>
            </a:endParaRPr>
          </a:p>
          <a:p>
            <a:pPr eaLnBrk="1" hangingPunct="1">
              <a:defRPr/>
            </a:pPr>
            <a:endParaRPr lang="en-US" altLang="en-US" sz="2800" dirty="0">
              <a:latin typeface="Times New Roman" panose="02020603050405020304" pitchFamily="18" charset="0"/>
              <a:cs typeface="Times New Roman" panose="02020603050405020304" pitchFamily="18" charset="0"/>
            </a:endParaRPr>
          </a:p>
          <a:p>
            <a:pPr eaLnBrk="1" hangingPunct="1">
              <a:defRPr/>
            </a:pPr>
            <a:r>
              <a:rPr lang="en-US" altLang="en-US" sz="2800" i="1" dirty="0">
                <a:latin typeface="Times New Roman" panose="02020603050405020304" pitchFamily="18" charset="0"/>
                <a:cs typeface="Times New Roman" panose="02020603050405020304" pitchFamily="18" charset="0"/>
              </a:rPr>
              <a:t>Note: </a:t>
            </a:r>
            <a:r>
              <a:rPr lang="en-US" altLang="en-US" sz="2800" i="1" dirty="0" err="1">
                <a:latin typeface="Times New Roman" panose="02020603050405020304" pitchFamily="18" charset="0"/>
                <a:cs typeface="Times New Roman" panose="02020603050405020304" pitchFamily="18" charset="0"/>
              </a:rPr>
              <a:t>z</a:t>
            </a:r>
            <a:r>
              <a:rPr lang="en-US" altLang="en-US" sz="2800" i="1" baseline="-25000" dirty="0" err="1">
                <a:latin typeface="Times New Roman" panose="02020603050405020304" pitchFamily="18" charset="0"/>
                <a:cs typeface="Times New Roman" panose="02020603050405020304" pitchFamily="18" charset="0"/>
              </a:rPr>
              <a:t>im</a:t>
            </a:r>
            <a:r>
              <a:rPr lang="en-US" altLang="en-US" sz="2800" i="1" dirty="0">
                <a:latin typeface="Times New Roman" panose="02020603050405020304" pitchFamily="18" charset="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is smoothed to avoid rapid changes from hour to hour.</a:t>
            </a:r>
          </a:p>
          <a:p>
            <a:pPr eaLnBrk="1" hangingPunct="1">
              <a:defRPr/>
            </a:pPr>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r>
              <a:rPr lang="en-US" altLang="en-US" dirty="0">
                <a:latin typeface="Times New Roman" panose="02020603050405020304" pitchFamily="18" charset="0"/>
                <a:cs typeface="Times New Roman" panose="02020603050405020304" pitchFamily="18" charset="0"/>
              </a:rPr>
              <a:t>           </a:t>
            </a:r>
          </a:p>
          <a:p>
            <a:pPr marL="0" indent="0" eaLnBrk="1" hangingPunct="1">
              <a:buFont typeface="Wingdings" pitchFamily="2" charset="2"/>
              <a:buNone/>
              <a:defRPr/>
            </a:pPr>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7829" name="Object 4" descr="The mechanical mixing height is computed for all hours of the day and is based on the current hour’s calculated/unsmoothed height (Zie) (defined by the first equation) and the previous hour’s smoothed mixing height.">
                <a:extLst>
                  <a:ext uri="{FF2B5EF4-FFF2-40B4-BE49-F238E27FC236}">
                    <a16:creationId xmlns:a16="http://schemas.microsoft.com/office/drawing/2014/main" id="{598D85E1-F766-4B8C-8BA0-BC0F33168CCE}"/>
                  </a:ext>
                </a:extLst>
              </p:cNvPr>
              <p:cNvSpPr txBox="1"/>
              <p:nvPr/>
            </p:nvSpPr>
            <p:spPr bwMode="auto">
              <a:xfrm>
                <a:off x="2273643" y="2934406"/>
                <a:ext cx="3619407" cy="695202"/>
              </a:xfrm>
              <a:prstGeom prst="rect">
                <a:avLst/>
              </a:prstGeom>
              <a:noFill/>
              <a:ln>
                <a:solidFill>
                  <a:schemeClr val="tx1"/>
                </a:solidFill>
              </a:ln>
              <a:effectLst/>
            </p:spPr>
            <p:txBody>
              <a:bodyPr>
                <a:noAutofit/>
              </a:bodyPr>
              <a:lstStyle/>
              <a:p>
                <a:pPr/>
                <a14:m>
                  <m:oMathPara xmlns:m="http://schemas.openxmlformats.org/officeDocument/2006/math">
                    <m:oMathParaPr>
                      <m:jc m:val="center"/>
                    </m:oMathParaPr>
                    <m:oMath xmlns:m="http://schemas.openxmlformats.org/officeDocument/2006/math">
                      <m:sSub>
                        <m:sSubPr>
                          <m:ctrlPr>
                            <a:rPr lang="en-US" sz="3200" i="1" smtClean="0">
                              <a:solidFill>
                                <a:srgbClr val="000000"/>
                              </a:solidFill>
                              <a:latin typeface="Cambria Math" panose="02040503050406030204" pitchFamily="18" charset="0"/>
                            </a:rPr>
                          </m:ctrlPr>
                        </m:sSubPr>
                        <m:e>
                          <m:r>
                            <a:rPr lang="en-US" sz="3200" i="1">
                              <a:solidFill>
                                <a:srgbClr val="000000"/>
                              </a:solidFill>
                              <a:latin typeface="Cambria Math" panose="02040503050406030204" pitchFamily="18" charset="0"/>
                            </a:rPr>
                            <m:t>𝑧</m:t>
                          </m:r>
                        </m:e>
                        <m:sub>
                          <m:r>
                            <a:rPr lang="en-US" sz="3200" i="1">
                              <a:solidFill>
                                <a:srgbClr val="000000"/>
                              </a:solidFill>
                              <a:latin typeface="Cambria Math" panose="02040503050406030204" pitchFamily="18" charset="0"/>
                            </a:rPr>
                            <m:t>𝑖</m:t>
                          </m:r>
                          <m:r>
                            <a:rPr lang="en-US" sz="3200" b="0" i="1" smtClean="0">
                              <a:solidFill>
                                <a:srgbClr val="000000"/>
                              </a:solidFill>
                              <a:latin typeface="Cambria Math" panose="02040503050406030204" pitchFamily="18" charset="0"/>
                            </a:rPr>
                            <m:t>𝑚</m:t>
                          </m:r>
                        </m:sub>
                      </m:sSub>
                      <m:r>
                        <a:rPr lang="en-US" sz="3200" i="1">
                          <a:solidFill>
                            <a:srgbClr val="000000"/>
                          </a:solidFill>
                          <a:latin typeface="Cambria Math" panose="02040503050406030204" pitchFamily="18" charset="0"/>
                        </a:rPr>
                        <m:t>=2</m:t>
                      </m:r>
                      <m:r>
                        <a:rPr lang="en-US" sz="3200" b="0" i="1" smtClean="0">
                          <a:solidFill>
                            <a:srgbClr val="000000"/>
                          </a:solidFill>
                          <a:latin typeface="Cambria Math" panose="02040503050406030204" pitchFamily="18" charset="0"/>
                        </a:rPr>
                        <m:t>4</m:t>
                      </m:r>
                      <m:r>
                        <a:rPr lang="en-US" sz="3200" i="1">
                          <a:solidFill>
                            <a:srgbClr val="000000"/>
                          </a:solidFill>
                          <a:latin typeface="Cambria Math" panose="02040503050406030204" pitchFamily="18" charset="0"/>
                        </a:rPr>
                        <m:t>00</m:t>
                      </m:r>
                      <m:r>
                        <a:rPr lang="en-US" sz="3200" b="0" i="1" smtClean="0">
                          <a:solidFill>
                            <a:srgbClr val="000000"/>
                          </a:solidFill>
                          <a:latin typeface="Cambria Math" panose="02040503050406030204" pitchFamily="18" charset="0"/>
                        </a:rPr>
                        <m:t> </m:t>
                      </m:r>
                      <m:sSubSup>
                        <m:sSubSupPr>
                          <m:ctrlPr>
                            <a:rPr lang="en-US" sz="3200" i="1">
                              <a:solidFill>
                                <a:srgbClr val="000000"/>
                              </a:solidFill>
                              <a:latin typeface="Cambria Math" panose="02040503050406030204" pitchFamily="18" charset="0"/>
                            </a:rPr>
                          </m:ctrlPr>
                        </m:sSubSupPr>
                        <m:e>
                          <m:r>
                            <a:rPr lang="en-US" sz="3200" i="1">
                              <a:solidFill>
                                <a:srgbClr val="000000"/>
                              </a:solidFill>
                              <a:latin typeface="Cambria Math" panose="02040503050406030204" pitchFamily="18" charset="0"/>
                            </a:rPr>
                            <m:t>𝑢</m:t>
                          </m:r>
                        </m:e>
                        <m:sub>
                          <m:r>
                            <a:rPr lang="en-US" sz="3200" i="1">
                              <a:solidFill>
                                <a:srgbClr val="000000"/>
                              </a:solidFill>
                              <a:latin typeface="Cambria Math" panose="02040503050406030204" pitchFamily="18" charset="0"/>
                            </a:rPr>
                            <m:t>∗</m:t>
                          </m:r>
                        </m:sub>
                        <m:sup>
                          <m:f>
                            <m:fPr>
                              <m:type m:val="lin"/>
                              <m:ctrlPr>
                                <a:rPr lang="en-US" sz="3200" i="1">
                                  <a:solidFill>
                                    <a:srgbClr val="000000"/>
                                  </a:solidFill>
                                  <a:latin typeface="Cambria Math" panose="02040503050406030204" pitchFamily="18" charset="0"/>
                                </a:rPr>
                              </m:ctrlPr>
                            </m:fPr>
                            <m:num>
                              <m:r>
                                <a:rPr lang="en-US" sz="3200" i="1">
                                  <a:solidFill>
                                    <a:srgbClr val="000000"/>
                                  </a:solidFill>
                                  <a:latin typeface="Cambria Math" panose="02040503050406030204" pitchFamily="18" charset="0"/>
                                </a:rPr>
                                <m:t>3</m:t>
                              </m:r>
                            </m:num>
                            <m:den>
                              <m:r>
                                <a:rPr lang="en-US" sz="3200" i="1">
                                  <a:solidFill>
                                    <a:srgbClr val="000000"/>
                                  </a:solidFill>
                                  <a:latin typeface="Cambria Math" panose="02040503050406030204" pitchFamily="18" charset="0"/>
                                </a:rPr>
                                <m:t>2</m:t>
                              </m:r>
                            </m:den>
                          </m:f>
                        </m:sup>
                      </m:sSubSup>
                    </m:oMath>
                  </m:oMathPara>
                </a14:m>
                <a:endParaRPr lang="en-US" sz="3200" dirty="0"/>
              </a:p>
            </p:txBody>
          </p:sp>
        </mc:Choice>
        <mc:Fallback xmlns="">
          <p:sp>
            <p:nvSpPr>
              <p:cNvPr id="77829" name="Object 4" descr="The mechanical mixing height is computed for all hours of the day and is based on the current hour’s calculated/unsmoothed height (Zie) (defined by the first equation) and the previous hour’s smoothed mixing height.">
                <a:extLst>
                  <a:ext uri="{FF2B5EF4-FFF2-40B4-BE49-F238E27FC236}">
                    <a16:creationId xmlns:a16="http://schemas.microsoft.com/office/drawing/2014/main" id="{598D85E1-F766-4B8C-8BA0-BC0F33168CCE}"/>
                  </a:ext>
                </a:extLst>
              </p:cNvPr>
              <p:cNvSpPr txBox="1">
                <a:spLocks noRot="1" noChangeAspect="1" noMove="1" noResize="1" noEditPoints="1" noAdjustHandles="1" noChangeArrowheads="1" noChangeShapeType="1" noTextEdit="1"/>
              </p:cNvSpPr>
              <p:nvPr/>
            </p:nvSpPr>
            <p:spPr bwMode="auto">
              <a:xfrm>
                <a:off x="2273643" y="2934406"/>
                <a:ext cx="3619407" cy="695202"/>
              </a:xfrm>
              <a:prstGeom prst="rect">
                <a:avLst/>
              </a:prstGeom>
              <a:blipFill>
                <a:blip r:embed="rId3"/>
                <a:stretch>
                  <a:fillRect/>
                </a:stretch>
              </a:blipFill>
              <a:ln>
                <a:solidFill>
                  <a:schemeClr val="tx1"/>
                </a:solidFill>
              </a:ln>
              <a:effectLst/>
            </p:spPr>
            <p:txBody>
              <a:bodyPr/>
              <a:lstStyle/>
              <a:p>
                <a:r>
                  <a:rPr lang="en-US">
                    <a:noFill/>
                  </a:rPr>
                  <a:t> </a:t>
                </a:r>
              </a:p>
            </p:txBody>
          </p:sp>
        </mc:Fallback>
      </mc:AlternateContent>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9B83F7-2016-45D4-8FB3-683303B4DBE8}"/>
              </a:ext>
            </a:extLst>
          </p:cNvPr>
          <p:cNvSpPr>
            <a:spLocks noGrp="1"/>
          </p:cNvSpPr>
          <p:nvPr>
            <p:ph type="title"/>
          </p:nvPr>
        </p:nvSpPr>
        <p:spPr>
          <a:xfrm>
            <a:off x="1180952" y="314325"/>
            <a:ext cx="7572375" cy="666750"/>
          </a:xfrm>
        </p:spPr>
        <p:txBody>
          <a:bodyPr/>
          <a:lstStyle/>
          <a:p>
            <a:pPr eaLnBrk="1" hangingPunct="1">
              <a:defRPr/>
            </a:pPr>
            <a:r>
              <a:rPr lang="en-US" dirty="0">
                <a:latin typeface="Times New Roman" panose="02020603050405020304" pitchFamily="18" charset="0"/>
                <a:cs typeface="Times New Roman" panose="02020603050405020304" pitchFamily="18" charset="0"/>
              </a:rPr>
              <a:t>Convective Mixing Height (</a:t>
            </a:r>
            <a:r>
              <a:rPr lang="en-US" altLang="en-US" sz="3600" i="1" dirty="0" err="1">
                <a:latin typeface="Times New Roman" panose="02020603050405020304" pitchFamily="18" charset="0"/>
                <a:cs typeface="Times New Roman" panose="02020603050405020304" pitchFamily="18" charset="0"/>
              </a:rPr>
              <a:t>z</a:t>
            </a:r>
            <a:r>
              <a:rPr lang="en-US" altLang="en-US" sz="3600" i="1" baseline="-25000" dirty="0" err="1">
                <a:latin typeface="Times New Roman" panose="02020603050405020304" pitchFamily="18" charset="0"/>
                <a:cs typeface="Times New Roman" panose="02020603050405020304" pitchFamily="18" charset="0"/>
              </a:rPr>
              <a:t>ic</a:t>
            </a:r>
            <a:r>
              <a:rPr lang="en-US" dirty="0">
                <a:latin typeface="Times New Roman" panose="02020603050405020304" pitchFamily="18" charset="0"/>
                <a:cs typeface="Times New Roman" panose="02020603050405020304" pitchFamily="18" charset="0"/>
              </a:rPr>
              <a:t>)</a:t>
            </a:r>
          </a:p>
        </p:txBody>
      </p:sp>
      <p:sp>
        <p:nvSpPr>
          <p:cNvPr id="79875" name="Content Placeholder 6">
            <a:extLst>
              <a:ext uri="{FF2B5EF4-FFF2-40B4-BE49-F238E27FC236}">
                <a16:creationId xmlns:a16="http://schemas.microsoft.com/office/drawing/2014/main" id="{95CC0AAE-E3F3-4293-8AA8-3E45572D5F60}"/>
              </a:ext>
            </a:extLst>
          </p:cNvPr>
          <p:cNvSpPr>
            <a:spLocks noGrp="1"/>
          </p:cNvSpPr>
          <p:nvPr>
            <p:ph sz="half" idx="1"/>
          </p:nvPr>
        </p:nvSpPr>
        <p:spPr>
          <a:xfrm>
            <a:off x="1624913" y="1028474"/>
            <a:ext cx="7340600" cy="5211763"/>
          </a:xfrm>
        </p:spPr>
        <p:txBody>
          <a:bodyPr/>
          <a:lstStyle/>
          <a:p>
            <a:pPr marL="0" indent="0" eaLnBrk="1" hangingPunct="1">
              <a:lnSpc>
                <a:spcPct val="90000"/>
              </a:lnSpc>
              <a:spcAft>
                <a:spcPct val="10000"/>
              </a:spcAft>
              <a:buNone/>
            </a:pPr>
            <a:r>
              <a:rPr lang="en-US" altLang="en-US" sz="2800" i="1" dirty="0" err="1">
                <a:latin typeface="Times New Roman" panose="02020603050405020304" pitchFamily="18" charset="0"/>
                <a:cs typeface="Times New Roman" panose="02020603050405020304" pitchFamily="18" charset="0"/>
              </a:rPr>
              <a:t>z</a:t>
            </a:r>
            <a:r>
              <a:rPr lang="en-US" altLang="en-US" sz="2800" i="1" baseline="-25000" dirty="0" err="1">
                <a:latin typeface="Times New Roman" panose="02020603050405020304" pitchFamily="18" charset="0"/>
                <a:cs typeface="Times New Roman" panose="02020603050405020304" pitchFamily="18" charset="0"/>
              </a:rPr>
              <a:t>ic</a:t>
            </a:r>
            <a:r>
              <a:rPr lang="en-US" altLang="en-US" i="1" baseline="-25000" dirty="0">
                <a:latin typeface="Times New Roman" panose="02020603050405020304" pitchFamily="18" charset="0"/>
                <a:cs typeface="Times New Roman" panose="02020603050405020304" pitchFamily="18" charset="0"/>
              </a:rPr>
              <a:t> </a:t>
            </a:r>
            <a:r>
              <a:rPr lang="en-US" altLang="en-US" dirty="0">
                <a:latin typeface="Times New Roman" panose="02020603050405020304" pitchFamily="18" charset="0"/>
                <a:cs typeface="Times New Roman" panose="02020603050405020304" pitchFamily="18" charset="0"/>
              </a:rPr>
              <a:t> is computed from a simple energy balance where cumulative daytime heat flux is compared to the potential temperature profile from the </a:t>
            </a:r>
            <a:r>
              <a:rPr lang="en-US" altLang="en-US" dirty="0">
                <a:solidFill>
                  <a:srgbClr val="0000FF"/>
                </a:solidFill>
                <a:latin typeface="Times New Roman" panose="02020603050405020304" pitchFamily="18" charset="0"/>
                <a:cs typeface="Times New Roman" panose="02020603050405020304" pitchFamily="18" charset="0"/>
              </a:rPr>
              <a:t>morning sounding </a:t>
            </a:r>
            <a:r>
              <a:rPr lang="en-US" altLang="en-US" sz="1800" dirty="0">
                <a:latin typeface="Times New Roman" panose="02020603050405020304" pitchFamily="18" charset="0"/>
                <a:cs typeface="Times New Roman" panose="02020603050405020304" pitchFamily="18" charset="0"/>
              </a:rPr>
              <a:t>(Weil and Brower, 1983)</a:t>
            </a:r>
          </a:p>
          <a:p>
            <a:pPr eaLnBrk="1" hangingPunct="1">
              <a:lnSpc>
                <a:spcPct val="90000"/>
              </a:lnSpc>
              <a:spcAft>
                <a:spcPct val="10000"/>
              </a:spcAft>
            </a:pPr>
            <a:endParaRPr lang="en-US" altLang="en-US" sz="2000" dirty="0">
              <a:latin typeface="Times New Roman" panose="02020603050405020304" pitchFamily="18" charset="0"/>
              <a:cs typeface="Times New Roman" panose="02020603050405020304" pitchFamily="18" charset="0"/>
            </a:endParaRPr>
          </a:p>
          <a:p>
            <a:pPr eaLnBrk="1" hangingPunct="1">
              <a:lnSpc>
                <a:spcPct val="90000"/>
              </a:lnSpc>
              <a:spcAft>
                <a:spcPct val="10000"/>
              </a:spcAft>
            </a:pPr>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2000" dirty="0">
              <a:latin typeface="Times New Roman" panose="02020603050405020304" pitchFamily="18" charset="0"/>
              <a:cs typeface="Times New Roman" panose="02020603050405020304" pitchFamily="18" charset="0"/>
            </a:endParaRPr>
          </a:p>
        </p:txBody>
      </p:sp>
      <p:grpSp>
        <p:nvGrpSpPr>
          <p:cNvPr id="79877" name="Group 43" descr="The graphics displayed illustrate the potential temperature with height from the appropriate sounding (ideally a morning sounding just before sunrise in the United States), and the cumulative heat flux over the course of the daytime hours for the same day. ">
            <a:extLst>
              <a:ext uri="{FF2B5EF4-FFF2-40B4-BE49-F238E27FC236}">
                <a16:creationId xmlns:a16="http://schemas.microsoft.com/office/drawing/2014/main" id="{C5871BC1-311F-44A9-B271-8F252A5F802F}"/>
              </a:ext>
            </a:extLst>
          </p:cNvPr>
          <p:cNvGrpSpPr>
            <a:grpSpLocks/>
          </p:cNvGrpSpPr>
          <p:nvPr/>
        </p:nvGrpSpPr>
        <p:grpSpPr bwMode="auto">
          <a:xfrm>
            <a:off x="1817915" y="3006012"/>
            <a:ext cx="5943600" cy="2738439"/>
            <a:chOff x="609600" y="1335690"/>
            <a:chExt cx="7391400" cy="3705358"/>
          </a:xfrm>
        </p:grpSpPr>
        <p:sp>
          <p:nvSpPr>
            <p:cNvPr id="77" name="Text Box 43">
              <a:extLst>
                <a:ext uri="{FF2B5EF4-FFF2-40B4-BE49-F238E27FC236}">
                  <a16:creationId xmlns:a16="http://schemas.microsoft.com/office/drawing/2014/main" id="{782FC569-8F54-4BBA-A9DD-520718FD9EF0}"/>
                </a:ext>
              </a:extLst>
            </p:cNvPr>
            <p:cNvSpPr txBox="1">
              <a:spLocks noChangeArrowheads="1"/>
            </p:cNvSpPr>
            <p:nvPr/>
          </p:nvSpPr>
          <p:spPr bwMode="auto">
            <a:xfrm>
              <a:off x="3383350" y="4542704"/>
              <a:ext cx="2911942" cy="498344"/>
            </a:xfrm>
            <a:prstGeom prst="rect">
              <a:avLst/>
            </a:prstGeom>
            <a:noFill/>
            <a:ln w="9525">
              <a:noFill/>
              <a:miter lim="800000"/>
              <a:headEnd/>
              <a:tailEnd/>
            </a:ln>
            <a:effectLst>
              <a:outerShdw dist="35921" dir="2700000" algn="ctr" rotWithShape="0">
                <a:schemeClr val="bg2"/>
              </a:outerShdw>
            </a:effectLst>
          </p:spPr>
          <p:txBody>
            <a:bodyPr>
              <a:spAutoFit/>
            </a:bodyPr>
            <a:lstStyle/>
            <a:p>
              <a:pPr eaLnBrk="1" hangingPunct="1">
                <a:defRPr/>
              </a:pPr>
              <a:r>
                <a:rPr lang="en-US" b="1">
                  <a:latin typeface="Times New Roman" panose="02020603050405020304" pitchFamily="18" charset="0"/>
                  <a:cs typeface="Times New Roman" panose="02020603050405020304" pitchFamily="18" charset="0"/>
                </a:rPr>
                <a:t>Equate</a:t>
              </a:r>
              <a:r>
                <a:rPr lang="en-US" b="1">
                  <a:latin typeface="Arial" charset="0"/>
                  <a:cs typeface="+mn-cs"/>
                </a:rPr>
                <a:t> the areas</a:t>
              </a:r>
            </a:p>
          </p:txBody>
        </p:sp>
        <p:sp>
          <p:nvSpPr>
            <p:cNvPr id="79879" name="Freeform 4">
              <a:extLst>
                <a:ext uri="{FF2B5EF4-FFF2-40B4-BE49-F238E27FC236}">
                  <a16:creationId xmlns:a16="http://schemas.microsoft.com/office/drawing/2014/main" id="{B66D1C6E-4066-4EA0-AD84-7CA1CB38E325}"/>
                </a:ext>
              </a:extLst>
            </p:cNvPr>
            <p:cNvSpPr>
              <a:spLocks/>
            </p:cNvSpPr>
            <p:nvPr/>
          </p:nvSpPr>
          <p:spPr bwMode="auto">
            <a:xfrm>
              <a:off x="1066800" y="1524000"/>
              <a:ext cx="2971800" cy="2667000"/>
            </a:xfrm>
            <a:custGeom>
              <a:avLst/>
              <a:gdLst>
                <a:gd name="T0" fmla="*/ 0 w 1872"/>
                <a:gd name="T1" fmla="*/ 0 h 1296"/>
                <a:gd name="T2" fmla="*/ 0 w 1872"/>
                <a:gd name="T3" fmla="*/ 2147483646 h 1296"/>
                <a:gd name="T4" fmla="*/ 2147483646 w 1872"/>
                <a:gd name="T5" fmla="*/ 2147483646 h 1296"/>
                <a:gd name="T6" fmla="*/ 0 60000 65536"/>
                <a:gd name="T7" fmla="*/ 0 60000 65536"/>
                <a:gd name="T8" fmla="*/ 0 60000 65536"/>
                <a:gd name="T9" fmla="*/ 0 w 1872"/>
                <a:gd name="T10" fmla="*/ 0 h 1296"/>
                <a:gd name="T11" fmla="*/ 1872 w 1872"/>
                <a:gd name="T12" fmla="*/ 1296 h 1296"/>
              </a:gdLst>
              <a:ahLst/>
              <a:cxnLst>
                <a:cxn ang="T6">
                  <a:pos x="T0" y="T1"/>
                </a:cxn>
                <a:cxn ang="T7">
                  <a:pos x="T2" y="T3"/>
                </a:cxn>
                <a:cxn ang="T8">
                  <a:pos x="T4" y="T5"/>
                </a:cxn>
              </a:cxnLst>
              <a:rect l="T9" t="T10" r="T11" b="T12"/>
              <a:pathLst>
                <a:path w="1872" h="1296">
                  <a:moveTo>
                    <a:pt x="0" y="0"/>
                  </a:moveTo>
                  <a:lnTo>
                    <a:pt x="0" y="1296"/>
                  </a:lnTo>
                  <a:lnTo>
                    <a:pt x="1872" y="1296"/>
                  </a:lnTo>
                </a:path>
              </a:pathLst>
            </a:custGeom>
            <a:noFill/>
            <a:ln w="254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79880" name="Freeform 5">
              <a:extLst>
                <a:ext uri="{FF2B5EF4-FFF2-40B4-BE49-F238E27FC236}">
                  <a16:creationId xmlns:a16="http://schemas.microsoft.com/office/drawing/2014/main" id="{AC4B2745-F303-4BFA-881E-EAE228C540E7}"/>
                </a:ext>
              </a:extLst>
            </p:cNvPr>
            <p:cNvSpPr>
              <a:spLocks/>
            </p:cNvSpPr>
            <p:nvPr/>
          </p:nvSpPr>
          <p:spPr bwMode="auto">
            <a:xfrm>
              <a:off x="5029200" y="1524000"/>
              <a:ext cx="2971800" cy="2667000"/>
            </a:xfrm>
            <a:custGeom>
              <a:avLst/>
              <a:gdLst>
                <a:gd name="T0" fmla="*/ 0 w 1872"/>
                <a:gd name="T1" fmla="*/ 0 h 1296"/>
                <a:gd name="T2" fmla="*/ 0 w 1872"/>
                <a:gd name="T3" fmla="*/ 2147483646 h 1296"/>
                <a:gd name="T4" fmla="*/ 2147483646 w 1872"/>
                <a:gd name="T5" fmla="*/ 2147483646 h 1296"/>
                <a:gd name="T6" fmla="*/ 0 60000 65536"/>
                <a:gd name="T7" fmla="*/ 0 60000 65536"/>
                <a:gd name="T8" fmla="*/ 0 60000 65536"/>
                <a:gd name="T9" fmla="*/ 0 w 1872"/>
                <a:gd name="T10" fmla="*/ 0 h 1296"/>
                <a:gd name="T11" fmla="*/ 1872 w 1872"/>
                <a:gd name="T12" fmla="*/ 1296 h 1296"/>
              </a:gdLst>
              <a:ahLst/>
              <a:cxnLst>
                <a:cxn ang="T6">
                  <a:pos x="T0" y="T1"/>
                </a:cxn>
                <a:cxn ang="T7">
                  <a:pos x="T2" y="T3"/>
                </a:cxn>
                <a:cxn ang="T8">
                  <a:pos x="T4" y="T5"/>
                </a:cxn>
              </a:cxnLst>
              <a:rect l="T9" t="T10" r="T11" b="T12"/>
              <a:pathLst>
                <a:path w="1872" h="1296">
                  <a:moveTo>
                    <a:pt x="0" y="0"/>
                  </a:moveTo>
                  <a:lnTo>
                    <a:pt x="0" y="1296"/>
                  </a:lnTo>
                  <a:lnTo>
                    <a:pt x="1872" y="1296"/>
                  </a:lnTo>
                </a:path>
              </a:pathLst>
            </a:custGeom>
            <a:noFill/>
            <a:ln w="25400"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79881" name="Freeform 8">
              <a:extLst>
                <a:ext uri="{FF2B5EF4-FFF2-40B4-BE49-F238E27FC236}">
                  <a16:creationId xmlns:a16="http://schemas.microsoft.com/office/drawing/2014/main" id="{CC4B8C49-3137-4202-989B-78E8E0EA2D50}"/>
                </a:ext>
              </a:extLst>
            </p:cNvPr>
            <p:cNvSpPr>
              <a:spLocks/>
            </p:cNvSpPr>
            <p:nvPr/>
          </p:nvSpPr>
          <p:spPr bwMode="auto">
            <a:xfrm>
              <a:off x="1600200" y="1447800"/>
              <a:ext cx="2057400" cy="2743200"/>
            </a:xfrm>
            <a:custGeom>
              <a:avLst/>
              <a:gdLst>
                <a:gd name="T0" fmla="*/ 0 w 1296"/>
                <a:gd name="T1" fmla="*/ 2147483646 h 1728"/>
                <a:gd name="T2" fmla="*/ 2147483646 w 1296"/>
                <a:gd name="T3" fmla="*/ 2147483646 h 1728"/>
                <a:gd name="T4" fmla="*/ 2147483646 w 1296"/>
                <a:gd name="T5" fmla="*/ 0 h 1728"/>
                <a:gd name="T6" fmla="*/ 0 60000 65536"/>
                <a:gd name="T7" fmla="*/ 0 60000 65536"/>
                <a:gd name="T8" fmla="*/ 0 60000 65536"/>
                <a:gd name="T9" fmla="*/ 0 w 1296"/>
                <a:gd name="T10" fmla="*/ 0 h 1728"/>
                <a:gd name="T11" fmla="*/ 1296 w 1296"/>
                <a:gd name="T12" fmla="*/ 1728 h 1728"/>
              </a:gdLst>
              <a:ahLst/>
              <a:cxnLst>
                <a:cxn ang="T6">
                  <a:pos x="T0" y="T1"/>
                </a:cxn>
                <a:cxn ang="T7">
                  <a:pos x="T2" y="T3"/>
                </a:cxn>
                <a:cxn ang="T8">
                  <a:pos x="T4" y="T5"/>
                </a:cxn>
              </a:cxnLst>
              <a:rect l="T9" t="T10" r="T11" b="T12"/>
              <a:pathLst>
                <a:path w="1296" h="1728">
                  <a:moveTo>
                    <a:pt x="0" y="1728"/>
                  </a:moveTo>
                  <a:cubicBezTo>
                    <a:pt x="396" y="1512"/>
                    <a:pt x="792" y="1296"/>
                    <a:pt x="1008" y="1008"/>
                  </a:cubicBezTo>
                  <a:cubicBezTo>
                    <a:pt x="1224" y="720"/>
                    <a:pt x="1260" y="360"/>
                    <a:pt x="1296" y="0"/>
                  </a:cubicBezTo>
                </a:path>
              </a:pathLst>
            </a:custGeom>
            <a:noFill/>
            <a:ln w="28575"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79882" name="Line 10">
              <a:extLst>
                <a:ext uri="{FF2B5EF4-FFF2-40B4-BE49-F238E27FC236}">
                  <a16:creationId xmlns:a16="http://schemas.microsoft.com/office/drawing/2014/main" id="{659E03B0-A061-4001-94F7-128B3B35C21E}"/>
                </a:ext>
              </a:extLst>
            </p:cNvPr>
            <p:cNvSpPr>
              <a:spLocks noChangeShapeType="1"/>
            </p:cNvSpPr>
            <p:nvPr/>
          </p:nvSpPr>
          <p:spPr bwMode="auto">
            <a:xfrm>
              <a:off x="3429000" y="2590800"/>
              <a:ext cx="0" cy="160020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83" name="Freeform 11">
              <a:extLst>
                <a:ext uri="{FF2B5EF4-FFF2-40B4-BE49-F238E27FC236}">
                  <a16:creationId xmlns:a16="http://schemas.microsoft.com/office/drawing/2014/main" id="{5A060AC7-89F2-4CCF-9D06-B04E64C5090F}"/>
                </a:ext>
              </a:extLst>
            </p:cNvPr>
            <p:cNvSpPr>
              <a:spLocks/>
            </p:cNvSpPr>
            <p:nvPr/>
          </p:nvSpPr>
          <p:spPr bwMode="auto">
            <a:xfrm>
              <a:off x="5638800" y="1828800"/>
              <a:ext cx="2209800" cy="2362200"/>
            </a:xfrm>
            <a:custGeom>
              <a:avLst/>
              <a:gdLst>
                <a:gd name="T0" fmla="*/ 0 w 1392"/>
                <a:gd name="T1" fmla="*/ 2147483646 h 1488"/>
                <a:gd name="T2" fmla="*/ 2147483646 w 1392"/>
                <a:gd name="T3" fmla="*/ 2147483646 h 1488"/>
                <a:gd name="T4" fmla="*/ 2147483646 w 1392"/>
                <a:gd name="T5" fmla="*/ 2147483646 h 1488"/>
                <a:gd name="T6" fmla="*/ 2147483646 w 1392"/>
                <a:gd name="T7" fmla="*/ 0 h 1488"/>
                <a:gd name="T8" fmla="*/ 0 60000 65536"/>
                <a:gd name="T9" fmla="*/ 0 60000 65536"/>
                <a:gd name="T10" fmla="*/ 0 60000 65536"/>
                <a:gd name="T11" fmla="*/ 0 60000 65536"/>
                <a:gd name="T12" fmla="*/ 0 w 1392"/>
                <a:gd name="T13" fmla="*/ 0 h 1488"/>
                <a:gd name="T14" fmla="*/ 1392 w 1392"/>
                <a:gd name="T15" fmla="*/ 1488 h 1488"/>
              </a:gdLst>
              <a:ahLst/>
              <a:cxnLst>
                <a:cxn ang="T8">
                  <a:pos x="T0" y="T1"/>
                </a:cxn>
                <a:cxn ang="T9">
                  <a:pos x="T2" y="T3"/>
                </a:cxn>
                <a:cxn ang="T10">
                  <a:pos x="T4" y="T5"/>
                </a:cxn>
                <a:cxn ang="T11">
                  <a:pos x="T6" y="T7"/>
                </a:cxn>
              </a:cxnLst>
              <a:rect l="T12" t="T13" r="T14" b="T15"/>
              <a:pathLst>
                <a:path w="1392" h="1488">
                  <a:moveTo>
                    <a:pt x="0" y="1488"/>
                  </a:moveTo>
                  <a:cubicBezTo>
                    <a:pt x="108" y="1120"/>
                    <a:pt x="216" y="752"/>
                    <a:pt x="336" y="528"/>
                  </a:cubicBezTo>
                  <a:cubicBezTo>
                    <a:pt x="456" y="304"/>
                    <a:pt x="544" y="232"/>
                    <a:pt x="720" y="144"/>
                  </a:cubicBezTo>
                  <a:cubicBezTo>
                    <a:pt x="896" y="56"/>
                    <a:pt x="1144" y="28"/>
                    <a:pt x="1392" y="0"/>
                  </a:cubicBezTo>
                </a:path>
              </a:pathLst>
            </a:custGeom>
            <a:noFill/>
            <a:ln w="28575"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79884" name="Line 12">
              <a:extLst>
                <a:ext uri="{FF2B5EF4-FFF2-40B4-BE49-F238E27FC236}">
                  <a16:creationId xmlns:a16="http://schemas.microsoft.com/office/drawing/2014/main" id="{44A46B3A-A1C7-463F-AB2E-C4F69350B4B4}"/>
                </a:ext>
              </a:extLst>
            </p:cNvPr>
            <p:cNvSpPr>
              <a:spLocks noChangeShapeType="1"/>
            </p:cNvSpPr>
            <p:nvPr/>
          </p:nvSpPr>
          <p:spPr bwMode="auto">
            <a:xfrm>
              <a:off x="6400800" y="2362200"/>
              <a:ext cx="0" cy="182880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85" name="Line 14">
              <a:extLst>
                <a:ext uri="{FF2B5EF4-FFF2-40B4-BE49-F238E27FC236}">
                  <a16:creationId xmlns:a16="http://schemas.microsoft.com/office/drawing/2014/main" id="{52B1DD81-239E-4724-87A6-C56E50355935}"/>
                </a:ext>
              </a:extLst>
            </p:cNvPr>
            <p:cNvSpPr>
              <a:spLocks noChangeShapeType="1"/>
            </p:cNvSpPr>
            <p:nvPr/>
          </p:nvSpPr>
          <p:spPr bwMode="auto">
            <a:xfrm>
              <a:off x="2819400" y="3406775"/>
              <a:ext cx="609600" cy="784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86" name="Line 15">
              <a:extLst>
                <a:ext uri="{FF2B5EF4-FFF2-40B4-BE49-F238E27FC236}">
                  <a16:creationId xmlns:a16="http://schemas.microsoft.com/office/drawing/2014/main" id="{459ED651-B6DE-4362-8968-E531DEDD3855}"/>
                </a:ext>
              </a:extLst>
            </p:cNvPr>
            <p:cNvSpPr>
              <a:spLocks noChangeShapeType="1"/>
            </p:cNvSpPr>
            <p:nvPr/>
          </p:nvSpPr>
          <p:spPr bwMode="auto">
            <a:xfrm>
              <a:off x="3200400" y="3005138"/>
              <a:ext cx="228600" cy="2714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87" name="Line 16">
              <a:extLst>
                <a:ext uri="{FF2B5EF4-FFF2-40B4-BE49-F238E27FC236}">
                  <a16:creationId xmlns:a16="http://schemas.microsoft.com/office/drawing/2014/main" id="{B906867A-3917-44B1-9783-2E5B4F9EA03B}"/>
                </a:ext>
              </a:extLst>
            </p:cNvPr>
            <p:cNvSpPr>
              <a:spLocks noChangeShapeType="1"/>
            </p:cNvSpPr>
            <p:nvPr/>
          </p:nvSpPr>
          <p:spPr bwMode="auto">
            <a:xfrm>
              <a:off x="2590800" y="3581400"/>
              <a:ext cx="457200" cy="609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88" name="Line 17">
              <a:extLst>
                <a:ext uri="{FF2B5EF4-FFF2-40B4-BE49-F238E27FC236}">
                  <a16:creationId xmlns:a16="http://schemas.microsoft.com/office/drawing/2014/main" id="{8242DAB3-3ED2-4D63-A2F9-4474A059D8E1}"/>
                </a:ext>
              </a:extLst>
            </p:cNvPr>
            <p:cNvSpPr>
              <a:spLocks noChangeShapeType="1"/>
            </p:cNvSpPr>
            <p:nvPr/>
          </p:nvSpPr>
          <p:spPr bwMode="auto">
            <a:xfrm>
              <a:off x="2362200" y="3733800"/>
              <a:ext cx="304800" cy="457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89" name="Line 18">
              <a:extLst>
                <a:ext uri="{FF2B5EF4-FFF2-40B4-BE49-F238E27FC236}">
                  <a16:creationId xmlns:a16="http://schemas.microsoft.com/office/drawing/2014/main" id="{DF6D37DC-8573-44C2-9F94-5F3183384FDF}"/>
                </a:ext>
              </a:extLst>
            </p:cNvPr>
            <p:cNvSpPr>
              <a:spLocks noChangeShapeType="1"/>
            </p:cNvSpPr>
            <p:nvPr/>
          </p:nvSpPr>
          <p:spPr bwMode="auto">
            <a:xfrm>
              <a:off x="2079625" y="3908425"/>
              <a:ext cx="206375" cy="2825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0" name="Line 19">
              <a:extLst>
                <a:ext uri="{FF2B5EF4-FFF2-40B4-BE49-F238E27FC236}">
                  <a16:creationId xmlns:a16="http://schemas.microsoft.com/office/drawing/2014/main" id="{32A6EFCA-2CD7-4C89-B4F5-291846964C7B}"/>
                </a:ext>
              </a:extLst>
            </p:cNvPr>
            <p:cNvSpPr>
              <a:spLocks noChangeShapeType="1"/>
            </p:cNvSpPr>
            <p:nvPr/>
          </p:nvSpPr>
          <p:spPr bwMode="auto">
            <a:xfrm>
              <a:off x="1830388" y="4051300"/>
              <a:ext cx="74612" cy="1397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1" name="Line 20">
              <a:extLst>
                <a:ext uri="{FF2B5EF4-FFF2-40B4-BE49-F238E27FC236}">
                  <a16:creationId xmlns:a16="http://schemas.microsoft.com/office/drawing/2014/main" id="{16D78F27-1099-4FFB-9E32-9C74C7396070}"/>
                </a:ext>
              </a:extLst>
            </p:cNvPr>
            <p:cNvSpPr>
              <a:spLocks noChangeShapeType="1"/>
            </p:cNvSpPr>
            <p:nvPr/>
          </p:nvSpPr>
          <p:spPr bwMode="auto">
            <a:xfrm>
              <a:off x="3027363" y="3233738"/>
              <a:ext cx="401637" cy="5000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2" name="Line 21">
              <a:extLst>
                <a:ext uri="{FF2B5EF4-FFF2-40B4-BE49-F238E27FC236}">
                  <a16:creationId xmlns:a16="http://schemas.microsoft.com/office/drawing/2014/main" id="{DE9D31C3-8EBA-4672-9BF1-2AEED73160DA}"/>
                </a:ext>
              </a:extLst>
            </p:cNvPr>
            <p:cNvSpPr>
              <a:spLocks noChangeShapeType="1"/>
            </p:cNvSpPr>
            <p:nvPr/>
          </p:nvSpPr>
          <p:spPr bwMode="auto">
            <a:xfrm>
              <a:off x="5715000" y="3962400"/>
              <a:ext cx="15240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3" name="Line 22">
              <a:extLst>
                <a:ext uri="{FF2B5EF4-FFF2-40B4-BE49-F238E27FC236}">
                  <a16:creationId xmlns:a16="http://schemas.microsoft.com/office/drawing/2014/main" id="{9B572380-5CD1-4FB9-8535-B892365D5B45}"/>
                </a:ext>
              </a:extLst>
            </p:cNvPr>
            <p:cNvSpPr>
              <a:spLocks noChangeShapeType="1"/>
            </p:cNvSpPr>
            <p:nvPr/>
          </p:nvSpPr>
          <p:spPr bwMode="auto">
            <a:xfrm>
              <a:off x="5791200" y="3657600"/>
              <a:ext cx="3810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4" name="Line 23">
              <a:extLst>
                <a:ext uri="{FF2B5EF4-FFF2-40B4-BE49-F238E27FC236}">
                  <a16:creationId xmlns:a16="http://schemas.microsoft.com/office/drawing/2014/main" id="{33C4C44C-0C41-485F-B8BE-4E71B45F68B9}"/>
                </a:ext>
              </a:extLst>
            </p:cNvPr>
            <p:cNvSpPr>
              <a:spLocks noChangeShapeType="1"/>
            </p:cNvSpPr>
            <p:nvPr/>
          </p:nvSpPr>
          <p:spPr bwMode="auto">
            <a:xfrm>
              <a:off x="5943600" y="3352800"/>
              <a:ext cx="4572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5" name="Line 24">
              <a:extLst>
                <a:ext uri="{FF2B5EF4-FFF2-40B4-BE49-F238E27FC236}">
                  <a16:creationId xmlns:a16="http://schemas.microsoft.com/office/drawing/2014/main" id="{C015A26D-20AC-4EB7-B208-087DB4F20354}"/>
                </a:ext>
              </a:extLst>
            </p:cNvPr>
            <p:cNvSpPr>
              <a:spLocks noChangeShapeType="1"/>
            </p:cNvSpPr>
            <p:nvPr/>
          </p:nvSpPr>
          <p:spPr bwMode="auto">
            <a:xfrm>
              <a:off x="6019800" y="2971800"/>
              <a:ext cx="3810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6" name="Line 25">
              <a:extLst>
                <a:ext uri="{FF2B5EF4-FFF2-40B4-BE49-F238E27FC236}">
                  <a16:creationId xmlns:a16="http://schemas.microsoft.com/office/drawing/2014/main" id="{89C2121D-3B11-446B-9C46-95A73F829335}"/>
                </a:ext>
              </a:extLst>
            </p:cNvPr>
            <p:cNvSpPr>
              <a:spLocks noChangeShapeType="1"/>
            </p:cNvSpPr>
            <p:nvPr/>
          </p:nvSpPr>
          <p:spPr bwMode="auto">
            <a:xfrm>
              <a:off x="6172200" y="2667000"/>
              <a:ext cx="228600" cy="304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897" name="Text Box 26">
              <a:extLst>
                <a:ext uri="{FF2B5EF4-FFF2-40B4-BE49-F238E27FC236}">
                  <a16:creationId xmlns:a16="http://schemas.microsoft.com/office/drawing/2014/main" id="{2E4DD70C-4FFD-469E-B131-778CFEE22392}"/>
                </a:ext>
              </a:extLst>
            </p:cNvPr>
            <p:cNvSpPr txBox="1">
              <a:spLocks noChangeArrowheads="1"/>
            </p:cNvSpPr>
            <p:nvPr/>
          </p:nvSpPr>
          <p:spPr bwMode="auto">
            <a:xfrm>
              <a:off x="1639978" y="1335690"/>
              <a:ext cx="1264264" cy="79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b="1">
                  <a:latin typeface="Times New Roman" panose="02020603050405020304" pitchFamily="18" charset="0"/>
                  <a:cs typeface="Times New Roman" panose="02020603050405020304" pitchFamily="18" charset="0"/>
                </a:rPr>
                <a:t>Morning</a:t>
              </a:r>
            </a:p>
            <a:p>
              <a:pPr eaLnBrk="1" hangingPunct="1">
                <a:spcBef>
                  <a:spcPct val="0"/>
                </a:spcBef>
                <a:buFontTx/>
                <a:buNone/>
              </a:pPr>
              <a:r>
                <a:rPr lang="en-US" altLang="en-US" sz="1600" b="1">
                  <a:latin typeface="Times New Roman" panose="02020603050405020304" pitchFamily="18" charset="0"/>
                  <a:cs typeface="Times New Roman" panose="02020603050405020304" pitchFamily="18" charset="0"/>
                </a:rPr>
                <a:t>Sounding</a:t>
              </a:r>
            </a:p>
          </p:txBody>
        </p:sp>
        <p:sp>
          <p:nvSpPr>
            <p:cNvPr id="79898" name="Line 30">
              <a:extLst>
                <a:ext uri="{FF2B5EF4-FFF2-40B4-BE49-F238E27FC236}">
                  <a16:creationId xmlns:a16="http://schemas.microsoft.com/office/drawing/2014/main" id="{03300497-E170-4982-99C1-02898734765E}"/>
                </a:ext>
              </a:extLst>
            </p:cNvPr>
            <p:cNvSpPr>
              <a:spLocks noChangeShapeType="1"/>
            </p:cNvSpPr>
            <p:nvPr/>
          </p:nvSpPr>
          <p:spPr bwMode="auto">
            <a:xfrm>
              <a:off x="2819400" y="1676400"/>
              <a:ext cx="685800" cy="228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9899" name="Line 31">
              <a:extLst>
                <a:ext uri="{FF2B5EF4-FFF2-40B4-BE49-F238E27FC236}">
                  <a16:creationId xmlns:a16="http://schemas.microsoft.com/office/drawing/2014/main" id="{97B0DACC-6AA7-4C47-B25E-C0A31C3F80EA}"/>
                </a:ext>
              </a:extLst>
            </p:cNvPr>
            <p:cNvSpPr>
              <a:spLocks noChangeShapeType="1"/>
            </p:cNvSpPr>
            <p:nvPr/>
          </p:nvSpPr>
          <p:spPr bwMode="auto">
            <a:xfrm flipH="1">
              <a:off x="1828800" y="2590800"/>
              <a:ext cx="1600200" cy="0"/>
            </a:xfrm>
            <a:prstGeom prst="line">
              <a:avLst/>
            </a:prstGeom>
            <a:noFill/>
            <a:ln w="25400">
              <a:solidFill>
                <a:schemeClr val="tx1"/>
              </a:solidFill>
              <a:prstDash val="dash"/>
              <a:round/>
              <a:headEnd/>
              <a:tailEnd/>
            </a:ln>
            <a:extLst>
              <a:ext uri="{909E8E84-426E-40DD-AFC4-6F175D3DCCD1}">
                <a14:hiddenFill xmlns:a14="http://schemas.microsoft.com/office/drawing/2010/main">
                  <a:noFill/>
                </a14:hiddenFill>
              </a:ext>
            </a:extLst>
          </p:spPr>
          <p:txBody>
            <a:bodyPr wrap="none"/>
            <a:lstStyle/>
            <a:p>
              <a:endParaRPr lang="en-US"/>
            </a:p>
          </p:txBody>
        </p:sp>
        <p:sp>
          <p:nvSpPr>
            <p:cNvPr id="79900" name="Text Box 32">
              <a:extLst>
                <a:ext uri="{FF2B5EF4-FFF2-40B4-BE49-F238E27FC236}">
                  <a16:creationId xmlns:a16="http://schemas.microsoft.com/office/drawing/2014/main" id="{6420B068-FF97-4D62-8650-05162866E933}"/>
                </a:ext>
              </a:extLst>
            </p:cNvPr>
            <p:cNvSpPr txBox="1">
              <a:spLocks noChangeArrowheads="1"/>
            </p:cNvSpPr>
            <p:nvPr/>
          </p:nvSpPr>
          <p:spPr bwMode="auto">
            <a:xfrm>
              <a:off x="1295400" y="2362199"/>
              <a:ext cx="496774" cy="499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err="1">
                  <a:latin typeface="Times New Roman" panose="02020603050405020304" pitchFamily="18" charset="0"/>
                  <a:cs typeface="Times New Roman" panose="02020603050405020304" pitchFamily="18" charset="0"/>
                </a:rPr>
                <a:t>z</a:t>
              </a:r>
              <a:r>
                <a:rPr lang="en-US" altLang="en-US" sz="1800" baseline="-25000" dirty="0" err="1">
                  <a:latin typeface="Times New Roman" panose="02020603050405020304" pitchFamily="18" charset="0"/>
                  <a:cs typeface="Times New Roman" panose="02020603050405020304" pitchFamily="18" charset="0"/>
                </a:rPr>
                <a:t>ic</a:t>
              </a:r>
              <a:endParaRPr lang="en-US" altLang="en-US" sz="1800" dirty="0">
                <a:latin typeface="Times New Roman" panose="02020603050405020304" pitchFamily="18" charset="0"/>
                <a:cs typeface="Times New Roman" panose="02020603050405020304" pitchFamily="18" charset="0"/>
              </a:endParaRPr>
            </a:p>
          </p:txBody>
        </p:sp>
        <p:sp>
          <p:nvSpPr>
            <p:cNvPr id="79901" name="Text Box 33">
              <a:extLst>
                <a:ext uri="{FF2B5EF4-FFF2-40B4-BE49-F238E27FC236}">
                  <a16:creationId xmlns:a16="http://schemas.microsoft.com/office/drawing/2014/main" id="{943773F6-A9A8-4191-BA88-20B213F1706E}"/>
                </a:ext>
              </a:extLst>
            </p:cNvPr>
            <p:cNvSpPr txBox="1">
              <a:spLocks noChangeArrowheads="1"/>
            </p:cNvSpPr>
            <p:nvPr/>
          </p:nvSpPr>
          <p:spPr bwMode="auto">
            <a:xfrm>
              <a:off x="609600" y="2819399"/>
              <a:ext cx="357231" cy="49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z</a:t>
              </a:r>
            </a:p>
          </p:txBody>
        </p:sp>
        <p:sp>
          <p:nvSpPr>
            <p:cNvPr id="79902" name="Line 34">
              <a:extLst>
                <a:ext uri="{FF2B5EF4-FFF2-40B4-BE49-F238E27FC236}">
                  <a16:creationId xmlns:a16="http://schemas.microsoft.com/office/drawing/2014/main" id="{77DFA0BB-12F1-4269-B14E-01C998A53C8A}"/>
                </a:ext>
              </a:extLst>
            </p:cNvPr>
            <p:cNvSpPr>
              <a:spLocks noChangeShapeType="1"/>
            </p:cNvSpPr>
            <p:nvPr/>
          </p:nvSpPr>
          <p:spPr bwMode="auto">
            <a:xfrm flipV="1">
              <a:off x="762000" y="24384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9903" name="Text Box 35">
              <a:extLst>
                <a:ext uri="{FF2B5EF4-FFF2-40B4-BE49-F238E27FC236}">
                  <a16:creationId xmlns:a16="http://schemas.microsoft.com/office/drawing/2014/main" id="{F3EA3156-A0FC-4BDB-ABE8-A80EEA5432DF}"/>
                </a:ext>
              </a:extLst>
            </p:cNvPr>
            <p:cNvSpPr txBox="1">
              <a:spLocks noChangeArrowheads="1"/>
            </p:cNvSpPr>
            <p:nvPr/>
          </p:nvSpPr>
          <p:spPr bwMode="auto">
            <a:xfrm>
              <a:off x="2106613" y="4235450"/>
              <a:ext cx="367200" cy="49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a:latin typeface="Times New Roman" panose="02020603050405020304" pitchFamily="18" charset="0"/>
                  <a:cs typeface="Times New Roman" panose="02020603050405020304" pitchFamily="18" charset="0"/>
                  <a:sym typeface="WP Greek Century"/>
                </a:rPr>
                <a:t>θ</a:t>
              </a:r>
              <a:endParaRPr lang="en-US" altLang="en-US" sz="1800">
                <a:latin typeface="Times New Roman" panose="02020603050405020304" pitchFamily="18" charset="0"/>
                <a:cs typeface="Times New Roman" panose="02020603050405020304" pitchFamily="18" charset="0"/>
              </a:endParaRPr>
            </a:p>
          </p:txBody>
        </p:sp>
        <p:sp>
          <p:nvSpPr>
            <p:cNvPr id="79904" name="Line 37">
              <a:extLst>
                <a:ext uri="{FF2B5EF4-FFF2-40B4-BE49-F238E27FC236}">
                  <a16:creationId xmlns:a16="http://schemas.microsoft.com/office/drawing/2014/main" id="{9DBF6EE4-C0CC-4FC7-880F-4F4275ACAF76}"/>
                </a:ext>
              </a:extLst>
            </p:cNvPr>
            <p:cNvSpPr>
              <a:spLocks noChangeShapeType="1"/>
            </p:cNvSpPr>
            <p:nvPr/>
          </p:nvSpPr>
          <p:spPr bwMode="auto">
            <a:xfrm>
              <a:off x="2438400" y="4462463"/>
              <a:ext cx="3810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9905" name="Text Box 38">
              <a:extLst>
                <a:ext uri="{FF2B5EF4-FFF2-40B4-BE49-F238E27FC236}">
                  <a16:creationId xmlns:a16="http://schemas.microsoft.com/office/drawing/2014/main" id="{B18B31EF-EF07-41CD-BDA1-2FAB3CE01FCF}"/>
                </a:ext>
              </a:extLst>
            </p:cNvPr>
            <p:cNvSpPr txBox="1">
              <a:spLocks noChangeArrowheads="1"/>
            </p:cNvSpPr>
            <p:nvPr/>
          </p:nvSpPr>
          <p:spPr bwMode="auto">
            <a:xfrm>
              <a:off x="4446588" y="2819399"/>
              <a:ext cx="436970" cy="49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H</a:t>
              </a:r>
            </a:p>
          </p:txBody>
        </p:sp>
        <p:sp>
          <p:nvSpPr>
            <p:cNvPr id="79906" name="Line 39">
              <a:extLst>
                <a:ext uri="{FF2B5EF4-FFF2-40B4-BE49-F238E27FC236}">
                  <a16:creationId xmlns:a16="http://schemas.microsoft.com/office/drawing/2014/main" id="{23F473EE-50BC-4560-AA2E-EF3C89DFC88D}"/>
                </a:ext>
              </a:extLst>
            </p:cNvPr>
            <p:cNvSpPr>
              <a:spLocks noChangeShapeType="1"/>
            </p:cNvSpPr>
            <p:nvPr/>
          </p:nvSpPr>
          <p:spPr bwMode="auto">
            <a:xfrm flipV="1">
              <a:off x="4648200" y="24384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9907" name="Text Box 40">
              <a:extLst>
                <a:ext uri="{FF2B5EF4-FFF2-40B4-BE49-F238E27FC236}">
                  <a16:creationId xmlns:a16="http://schemas.microsoft.com/office/drawing/2014/main" id="{4E3F16E1-D533-4AC1-9FDE-01F76495267C}"/>
                </a:ext>
              </a:extLst>
            </p:cNvPr>
            <p:cNvSpPr txBox="1">
              <a:spLocks noChangeArrowheads="1"/>
            </p:cNvSpPr>
            <p:nvPr/>
          </p:nvSpPr>
          <p:spPr bwMode="auto">
            <a:xfrm>
              <a:off x="6591300" y="4232275"/>
              <a:ext cx="739979" cy="49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time</a:t>
              </a:r>
            </a:p>
          </p:txBody>
        </p:sp>
        <p:sp>
          <p:nvSpPr>
            <p:cNvPr id="79908" name="Line 41">
              <a:extLst>
                <a:ext uri="{FF2B5EF4-FFF2-40B4-BE49-F238E27FC236}">
                  <a16:creationId xmlns:a16="http://schemas.microsoft.com/office/drawing/2014/main" id="{5ED31FBE-4D60-456E-8359-AC0A835E2299}"/>
                </a:ext>
              </a:extLst>
            </p:cNvPr>
            <p:cNvSpPr>
              <a:spLocks noChangeShapeType="1"/>
            </p:cNvSpPr>
            <p:nvPr/>
          </p:nvSpPr>
          <p:spPr bwMode="auto">
            <a:xfrm>
              <a:off x="7315200" y="4495800"/>
              <a:ext cx="533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9910" name="Line 45">
              <a:extLst>
                <a:ext uri="{FF2B5EF4-FFF2-40B4-BE49-F238E27FC236}">
                  <a16:creationId xmlns:a16="http://schemas.microsoft.com/office/drawing/2014/main" id="{7618FDDE-767A-4FD9-9435-D59593AFD826}"/>
                </a:ext>
              </a:extLst>
            </p:cNvPr>
            <p:cNvSpPr>
              <a:spLocks noChangeShapeType="1"/>
            </p:cNvSpPr>
            <p:nvPr/>
          </p:nvSpPr>
          <p:spPr bwMode="auto">
            <a:xfrm flipH="1" flipV="1">
              <a:off x="3124200" y="4038600"/>
              <a:ext cx="381000" cy="533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9911" name="Line 46">
              <a:extLst>
                <a:ext uri="{FF2B5EF4-FFF2-40B4-BE49-F238E27FC236}">
                  <a16:creationId xmlns:a16="http://schemas.microsoft.com/office/drawing/2014/main" id="{E3AE3D0D-F5F1-4E49-8626-3E3CA11F0B05}"/>
                </a:ext>
              </a:extLst>
            </p:cNvPr>
            <p:cNvSpPr>
              <a:spLocks noChangeShapeType="1"/>
            </p:cNvSpPr>
            <p:nvPr/>
          </p:nvSpPr>
          <p:spPr bwMode="auto">
            <a:xfrm flipV="1">
              <a:off x="5561154" y="3886199"/>
              <a:ext cx="458645" cy="733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7" name="Line 46">
              <a:extLst>
                <a:ext uri="{FF2B5EF4-FFF2-40B4-BE49-F238E27FC236}">
                  <a16:creationId xmlns:a16="http://schemas.microsoft.com/office/drawing/2014/main" id="{3E576FA1-324F-A1FB-1941-FA063E070094}"/>
                </a:ext>
              </a:extLst>
            </p:cNvPr>
            <p:cNvSpPr>
              <a:spLocks noChangeShapeType="1"/>
            </p:cNvSpPr>
            <p:nvPr/>
          </p:nvSpPr>
          <p:spPr bwMode="auto">
            <a:xfrm flipV="1">
              <a:off x="5561155" y="3886200"/>
              <a:ext cx="458645" cy="73299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gr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3D4EEA-4EEF-4022-96AD-B59BDA0F8C28}"/>
              </a:ext>
            </a:extLst>
          </p:cNvPr>
          <p:cNvSpPr>
            <a:spLocks noGrp="1"/>
          </p:cNvSpPr>
          <p:nvPr>
            <p:ph type="title"/>
          </p:nvPr>
        </p:nvSpPr>
        <p:spPr>
          <a:xfrm>
            <a:off x="1219200" y="215868"/>
            <a:ext cx="7467600" cy="623887"/>
          </a:xfrm>
        </p:spPr>
        <p:txBody>
          <a:bodyPr/>
          <a:lstStyle/>
          <a:p>
            <a:pPr eaLnBrk="1" hangingPunct="1">
              <a:defRPr/>
            </a:pPr>
            <a:r>
              <a:rPr lang="en-US" dirty="0">
                <a:latin typeface="Times New Roman" panose="02020603050405020304" pitchFamily="18" charset="0"/>
                <a:cs typeface="Times New Roman" panose="02020603050405020304" pitchFamily="18" charset="0"/>
              </a:rPr>
              <a:t>Mixing Height</a:t>
            </a:r>
          </a:p>
        </p:txBody>
      </p:sp>
      <p:sp>
        <p:nvSpPr>
          <p:cNvPr id="81923" name="Content Placeholder 6">
            <a:extLst>
              <a:ext uri="{FF2B5EF4-FFF2-40B4-BE49-F238E27FC236}">
                <a16:creationId xmlns:a16="http://schemas.microsoft.com/office/drawing/2014/main" id="{3F0CA46C-5A12-4366-BA54-F8C0124B5BAE}"/>
              </a:ext>
            </a:extLst>
          </p:cNvPr>
          <p:cNvSpPr>
            <a:spLocks noGrp="1"/>
          </p:cNvSpPr>
          <p:nvPr>
            <p:ph sz="half" idx="1"/>
          </p:nvPr>
        </p:nvSpPr>
        <p:spPr>
          <a:xfrm>
            <a:off x="1333500" y="1068801"/>
            <a:ext cx="7239000" cy="5282571"/>
          </a:xfrm>
        </p:spPr>
        <p:txBody>
          <a:bodyPr/>
          <a:lstStyle/>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The Convective mixing height is computed for hours where the heat flux is positive (L is negative).</a:t>
            </a:r>
          </a:p>
          <a:p>
            <a:pPr eaLnBrk="1" hangingPunct="1">
              <a:lnSpc>
                <a:spcPct val="90000"/>
              </a:lnSpc>
              <a:spcAft>
                <a:spcPct val="10000"/>
              </a:spcAft>
            </a:pPr>
            <a:endParaRPr lang="en-US" altLang="en-US" sz="2800" dirty="0">
              <a:latin typeface="Times New Roman" panose="02020603050405020304" pitchFamily="18" charset="0"/>
              <a:cs typeface="Times New Roman" panose="02020603050405020304" pitchFamily="18" charset="0"/>
            </a:endParaRPr>
          </a:p>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The Mechanical mixing height is computed for all hours.</a:t>
            </a:r>
          </a:p>
          <a:p>
            <a:pPr marL="0" indent="0" eaLnBrk="1" hangingPunct="1">
              <a:lnSpc>
                <a:spcPct val="90000"/>
              </a:lnSpc>
              <a:spcAft>
                <a:spcPct val="10000"/>
              </a:spcAft>
              <a:buNone/>
            </a:pPr>
            <a:endParaRPr lang="en-US" altLang="en-US" sz="2800" dirty="0">
              <a:latin typeface="Times New Roman" panose="02020603050405020304" pitchFamily="18" charset="0"/>
              <a:cs typeface="Times New Roman" panose="02020603050405020304" pitchFamily="18" charset="0"/>
            </a:endParaRPr>
          </a:p>
          <a:p>
            <a:pPr eaLnBrk="1" hangingPunct="1">
              <a:lnSpc>
                <a:spcPct val="90000"/>
              </a:lnSpc>
              <a:spcAft>
                <a:spcPct val="10000"/>
              </a:spcAft>
            </a:pPr>
            <a:r>
              <a:rPr lang="en-US" altLang="en-US" sz="2800" dirty="0">
                <a:latin typeface="Times New Roman" panose="02020603050405020304" pitchFamily="18" charset="0"/>
                <a:cs typeface="Times New Roman" panose="02020603050405020304" pitchFamily="18" charset="0"/>
              </a:rPr>
              <a:t>In convective conditions, AERMOD chooses the </a:t>
            </a:r>
            <a:r>
              <a:rPr lang="en-US" altLang="en-US" sz="2800" u="sng" dirty="0">
                <a:latin typeface="Times New Roman" panose="02020603050405020304" pitchFamily="18" charset="0"/>
                <a:cs typeface="Times New Roman" panose="02020603050405020304" pitchFamily="18" charset="0"/>
              </a:rPr>
              <a:t>larger</a:t>
            </a:r>
            <a:r>
              <a:rPr lang="en-US" altLang="en-US" sz="2800" dirty="0">
                <a:latin typeface="Times New Roman" panose="02020603050405020304" pitchFamily="18" charset="0"/>
                <a:cs typeface="Times New Roman" panose="02020603050405020304" pitchFamily="18" charset="0"/>
              </a:rPr>
              <a:t> of the two computed values. </a:t>
            </a:r>
          </a:p>
          <a:p>
            <a:pPr marL="0" indent="0" eaLnBrk="1" hangingPunct="1">
              <a:lnSpc>
                <a:spcPct val="90000"/>
              </a:lnSpc>
              <a:spcAft>
                <a:spcPct val="10000"/>
              </a:spcAft>
              <a:buNone/>
            </a:pPr>
            <a:r>
              <a:rPr lang="en-US" altLang="en-US" sz="2800" dirty="0">
                <a:latin typeface="Times New Roman" panose="02020603050405020304" pitchFamily="18" charset="0"/>
                <a:cs typeface="Times New Roman" panose="02020603050405020304" pitchFamily="18" charset="0"/>
              </a:rPr>
              <a:t>    In stable conditions (L is positive), the</a:t>
            </a:r>
          </a:p>
          <a:p>
            <a:pPr marL="0" indent="0" eaLnBrk="1" hangingPunct="1">
              <a:lnSpc>
                <a:spcPct val="90000"/>
              </a:lnSpc>
              <a:spcAft>
                <a:spcPct val="10000"/>
              </a:spcAft>
              <a:buNone/>
            </a:pPr>
            <a:r>
              <a:rPr lang="en-US" altLang="en-US" sz="2800" dirty="0">
                <a:latin typeface="Times New Roman" panose="02020603050405020304" pitchFamily="18" charset="0"/>
                <a:cs typeface="Times New Roman" panose="02020603050405020304" pitchFamily="18" charset="0"/>
              </a:rPr>
              <a:t>    mechanical mixing height is used.</a:t>
            </a:r>
          </a:p>
          <a:p>
            <a:pPr eaLnBrk="1" hangingPunct="1">
              <a:lnSpc>
                <a:spcPct val="90000"/>
              </a:lnSpc>
              <a:spcAft>
                <a:spcPct val="10000"/>
              </a:spcAft>
            </a:pPr>
            <a:endParaRPr lang="en-US" altLang="en-US" sz="32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2E20023-76D3-4638-8622-0B058CD86FC4}"/>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Turbulence</a:t>
            </a:r>
          </a:p>
        </p:txBody>
      </p:sp>
      <p:sp>
        <p:nvSpPr>
          <p:cNvPr id="43011" name="Content Placeholder 6">
            <a:extLst>
              <a:ext uri="{FF2B5EF4-FFF2-40B4-BE49-F238E27FC236}">
                <a16:creationId xmlns:a16="http://schemas.microsoft.com/office/drawing/2014/main" id="{3E9E51C7-891E-4B89-BE7E-5B56E8640D62}"/>
              </a:ext>
            </a:extLst>
          </p:cNvPr>
          <p:cNvSpPr>
            <a:spLocks noGrp="1"/>
          </p:cNvSpPr>
          <p:nvPr>
            <p:ph sz="half" idx="1"/>
          </p:nvPr>
        </p:nvSpPr>
        <p:spPr>
          <a:xfrm>
            <a:off x="1219200" y="1219200"/>
            <a:ext cx="7467600" cy="5334000"/>
          </a:xfrm>
        </p:spPr>
        <p:txBody>
          <a:bodyPr/>
          <a:lstStyle/>
          <a:p>
            <a:pPr eaLnBrk="1" hangingPunct="1">
              <a:buFont typeface="Wingdings" pitchFamily="2" charset="2"/>
              <a:buChar char="Ø"/>
            </a:pPr>
            <a:r>
              <a:rPr lang="en-US" altLang="en-US" dirty="0">
                <a:latin typeface="Times New Roman" panose="02020603050405020304" pitchFamily="18" charset="0"/>
                <a:cs typeface="Times New Roman" panose="02020603050405020304" pitchFamily="18" charset="0"/>
              </a:rPr>
              <a:t>In general, irregular, chaotic motion – resulting from varying sized eddies</a:t>
            </a:r>
          </a:p>
          <a:p>
            <a:pPr eaLnBrk="1" hangingPunct="1">
              <a:buFont typeface="Wingdings" pitchFamily="2" charset="2"/>
              <a:buChar char="Ø"/>
            </a:pPr>
            <a:endParaRPr lang="en-US" altLang="en-US" sz="2000" b="1"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r>
              <a:rPr lang="en-US" altLang="en-US" dirty="0">
                <a:latin typeface="Times New Roman" panose="02020603050405020304" pitchFamily="18" charset="0"/>
                <a:cs typeface="Times New Roman" panose="02020603050405020304" pitchFamily="18" charset="0"/>
              </a:rPr>
              <a:t>Generated and maintained by two primary mechanisms:</a:t>
            </a:r>
            <a:endParaRPr lang="en-US" altLang="en-US" b="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sz="2000" b="1" dirty="0">
                <a:latin typeface="Times New Roman" panose="02020603050405020304" pitchFamily="18" charset="0"/>
                <a:cs typeface="Times New Roman" panose="02020603050405020304" pitchFamily="18" charset="0"/>
              </a:rPr>
              <a:t>Convection </a:t>
            </a:r>
            <a:r>
              <a:rPr lang="en-US" altLang="en-US" sz="2000" dirty="0">
                <a:latin typeface="Times New Roman" panose="02020603050405020304" pitchFamily="18" charset="0"/>
                <a:cs typeface="Times New Roman" panose="02020603050405020304" pitchFamily="18" charset="0"/>
              </a:rPr>
              <a:t>from radiative heating at the ground</a:t>
            </a:r>
          </a:p>
          <a:p>
            <a:pPr lvl="1" eaLnBrk="1" hangingPunct="1">
              <a:buFont typeface="Wingdings" panose="05000000000000000000" pitchFamily="2" charset="2"/>
              <a:buChar char="§"/>
            </a:pPr>
            <a:r>
              <a:rPr lang="en-US" altLang="en-US" sz="2000" b="1" dirty="0">
                <a:latin typeface="Times New Roman" panose="02020603050405020304" pitchFamily="18" charset="0"/>
                <a:cs typeface="Times New Roman" panose="02020603050405020304" pitchFamily="18" charset="0"/>
              </a:rPr>
              <a:t>Wind shear </a:t>
            </a:r>
            <a:r>
              <a:rPr lang="en-US" altLang="en-US" sz="2000" dirty="0">
                <a:latin typeface="Times New Roman" panose="02020603050405020304" pitchFamily="18" charset="0"/>
                <a:cs typeface="Times New Roman" panose="02020603050405020304" pitchFamily="18" charset="0"/>
              </a:rPr>
              <a:t>from variation of wind speed with height </a:t>
            </a:r>
            <a:r>
              <a:rPr lang="en-US" altLang="en-US" sz="2000" dirty="0">
                <a:latin typeface="Times New Roman" panose="02020603050405020304" pitchFamily="18" charset="0"/>
                <a:cs typeface="Times New Roman" panose="02020603050405020304" pitchFamily="18" charset="0"/>
                <a:sym typeface="Wingdings" panose="05000000000000000000" pitchFamily="2" charset="2"/>
              </a:rPr>
              <a:t>due to friction at the surface</a:t>
            </a:r>
            <a:endParaRPr lang="en-US" altLang="en-US" sz="20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1800"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r>
              <a:rPr lang="en-US" altLang="en-US" dirty="0">
                <a:latin typeface="Times New Roman" panose="02020603050405020304" pitchFamily="18" charset="0"/>
                <a:cs typeface="Times New Roman" panose="02020603050405020304" pitchFamily="18" charset="0"/>
              </a:rPr>
              <a:t>These eddies are responsible for both dispersion (eddies &lt; plume dimensions) and plume meandering (eddies &gt; plume </a:t>
            </a:r>
            <a:r>
              <a:rPr lang="en-US" altLang="en-US" dirty="0" err="1">
                <a:latin typeface="Times New Roman" panose="02020603050405020304" pitchFamily="18" charset="0"/>
                <a:cs typeface="Times New Roman" panose="02020603050405020304" pitchFamily="18" charset="0"/>
              </a:rPr>
              <a:t>plume</a:t>
            </a:r>
            <a:r>
              <a:rPr lang="en-US" altLang="en-US" dirty="0">
                <a:latin typeface="Times New Roman" panose="02020603050405020304" pitchFamily="18" charset="0"/>
                <a:cs typeface="Times New Roman" panose="02020603050405020304" pitchFamily="18" charset="0"/>
              </a:rPr>
              <a:t> dimensions)</a:t>
            </a:r>
          </a:p>
          <a:p>
            <a:pPr lvl="1" eaLnBrk="1" hangingPunct="1">
              <a:buFont typeface="Wingdings" panose="05000000000000000000" pitchFamily="2" charset="2"/>
              <a:buChar char="§"/>
            </a:pPr>
            <a:endParaRPr lang="en-US" altLang="en-US" sz="18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09710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EDF99-E2D5-4CFF-9EEE-E3EB9689DD6A}"/>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5E6DA6EA-D63B-5A3E-5108-26881966A872}"/>
              </a:ext>
            </a:extLst>
          </p:cNvPr>
          <p:cNvSpPr>
            <a:spLocks noGrp="1"/>
          </p:cNvSpPr>
          <p:nvPr>
            <p:ph type="title"/>
          </p:nvPr>
        </p:nvSpPr>
        <p:spPr>
          <a:xfrm>
            <a:off x="2288791" y="4880"/>
            <a:ext cx="5281127" cy="995249"/>
          </a:xfrm>
        </p:spPr>
        <p:txBody>
          <a:bodyPr/>
          <a:lstStyle/>
          <a:p>
            <a:pPr eaLnBrk="1" hangingPunct="1">
              <a:defRPr/>
            </a:pPr>
            <a:r>
              <a:rPr lang="en-US" dirty="0">
                <a:latin typeface="Times New Roman" panose="02020603050405020304" pitchFamily="18" charset="0"/>
                <a:cs typeface="Times New Roman" panose="02020603050405020304" pitchFamily="18" charset="0"/>
              </a:rPr>
              <a:t>Turbulence</a:t>
            </a:r>
          </a:p>
        </p:txBody>
      </p:sp>
      <mc:AlternateContent xmlns:mc="http://schemas.openxmlformats.org/markup-compatibility/2006" xmlns:a14="http://schemas.microsoft.com/office/drawing/2010/main">
        <mc:Choice Requires="a14">
          <p:sp>
            <p:nvSpPr>
              <p:cNvPr id="30" name="Text Box 21">
                <a:extLst>
                  <a:ext uri="{FF2B5EF4-FFF2-40B4-BE49-F238E27FC236}">
                    <a16:creationId xmlns:a16="http://schemas.microsoft.com/office/drawing/2014/main" id="{F188D293-3774-59A1-46F1-2BDBEA4326EC}"/>
                  </a:ext>
                </a:extLst>
              </p:cNvPr>
              <p:cNvSpPr txBox="1">
                <a:spLocks noChangeArrowheads="1"/>
              </p:cNvSpPr>
              <p:nvPr/>
            </p:nvSpPr>
            <p:spPr bwMode="auto">
              <a:xfrm>
                <a:off x="1834352" y="1738519"/>
                <a:ext cx="6190003" cy="573427"/>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14:m>
                  <m:oMath xmlns:m="http://schemas.openxmlformats.org/officeDocument/2006/math">
                    <m:r>
                      <a:rPr lang="el-GR" altLang="en-US" b="1" i="1" dirty="0" smtClean="0">
                        <a:latin typeface="Cambria Math" panose="02040503050406030204" pitchFamily="18" charset="0"/>
                        <a:cs typeface="Times New Roman" panose="02020603050405020304" pitchFamily="18" charset="0"/>
                        <a:sym typeface="WP Greek Century"/>
                      </a:rPr>
                      <m:t>𝝈</m:t>
                    </m:r>
                    <m:r>
                      <a:rPr lang="en-US" altLang="en-US" b="1" i="1" baseline="-25000" dirty="0" smtClean="0">
                        <a:latin typeface="Cambria Math" panose="02040503050406030204" pitchFamily="18" charset="0"/>
                        <a:cs typeface="Times New Roman" panose="02020603050405020304" pitchFamily="18" charset="0"/>
                        <a:sym typeface="WP Greek Century"/>
                      </a:rPr>
                      <m:t>𝒘</m:t>
                    </m:r>
                    <m:r>
                      <a:rPr lang="en-US" altLang="en-US" b="1" i="1" dirty="0" smtClean="0">
                        <a:latin typeface="Cambria Math" panose="02040503050406030204" pitchFamily="18" charset="0"/>
                        <a:cs typeface="Times New Roman" panose="02020603050405020304" pitchFamily="18" charset="0"/>
                        <a:sym typeface="WP Greek Century"/>
                      </a:rPr>
                      <m:t> </m:t>
                    </m:r>
                  </m:oMath>
                </a14:m>
                <a:r>
                  <a:rPr lang="en-US" altLang="en-US" sz="2400" u="sng" dirty="0">
                    <a:latin typeface="Times New Roman" panose="02020603050405020304" pitchFamily="18" charset="0"/>
                    <a:cs typeface="Times New Roman" panose="02020603050405020304" pitchFamily="18" charset="0"/>
                    <a:sym typeface="WP Greek Century"/>
                  </a:rPr>
                  <a:t>is the standard deviation  of vertical velocity</a:t>
                </a:r>
                <a:endParaRPr lang="en-US" altLang="en-US" sz="2400" u="sng" dirty="0">
                  <a:latin typeface="Times New Roman" panose="02020603050405020304" pitchFamily="18" charset="0"/>
                  <a:cs typeface="Times New Roman" panose="02020603050405020304" pitchFamily="18" charset="0"/>
                </a:endParaRPr>
              </a:p>
            </p:txBody>
          </p:sp>
        </mc:Choice>
        <mc:Fallback xmlns="">
          <p:sp>
            <p:nvSpPr>
              <p:cNvPr id="30" name="Text Box 21">
                <a:extLst>
                  <a:ext uri="{FF2B5EF4-FFF2-40B4-BE49-F238E27FC236}">
                    <a16:creationId xmlns:a16="http://schemas.microsoft.com/office/drawing/2014/main" id="{CCA7A0CF-20DB-44B4-BCE9-80FB2F053E6D}"/>
                  </a:ext>
                </a:extLst>
              </p:cNvPr>
              <p:cNvSpPr txBox="1">
                <a:spLocks noRot="1" noChangeAspect="1" noMove="1" noResize="1" noEditPoints="1" noAdjustHandles="1" noChangeArrowheads="1" noChangeShapeType="1" noTextEdit="1"/>
              </p:cNvSpPr>
              <p:nvPr/>
            </p:nvSpPr>
            <p:spPr bwMode="auto">
              <a:xfrm>
                <a:off x="1834352" y="1738519"/>
                <a:ext cx="6190003" cy="573427"/>
              </a:xfrm>
              <a:prstGeom prst="rect">
                <a:avLst/>
              </a:prstGeom>
              <a:blipFill>
                <a:blip r:embed="rId3"/>
                <a:stretch>
                  <a:fillRect r="-985" b="-20213"/>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0E17AFE-0A00-E3F6-8CDD-FF192B664637}"/>
                  </a:ext>
                </a:extLst>
              </p:cNvPr>
              <p:cNvSpPr txBox="1"/>
              <p:nvPr/>
            </p:nvSpPr>
            <p:spPr>
              <a:xfrm>
                <a:off x="3274095" y="3190518"/>
                <a:ext cx="5051607" cy="646331"/>
              </a:xfrm>
              <a:prstGeom prst="rect">
                <a:avLst/>
              </a:prstGeom>
              <a:noFill/>
            </p:spPr>
            <p:txBody>
              <a:bodyPr wrap="square" rtlCol="0">
                <a:spAutoFit/>
              </a:bodyPr>
              <a:lstStyle/>
              <a:p>
                <a14:m>
                  <m:oMath xmlns:m="http://schemas.openxmlformats.org/officeDocument/2006/math">
                    <m:r>
                      <a:rPr lang="el-GR" altLang="en-US" sz="3600" b="1" i="1" dirty="0" smtClean="0">
                        <a:latin typeface="Cambria Math" panose="02040503050406030204" pitchFamily="18" charset="0"/>
                        <a:cs typeface="Times New Roman" panose="02020603050405020304" pitchFamily="18" charset="0"/>
                        <a:sym typeface="WP Greek Century"/>
                      </a:rPr>
                      <m:t>𝝈</m:t>
                    </m:r>
                    <m:r>
                      <a:rPr lang="en-US" altLang="en-US" sz="3600" b="1" i="1" baseline="-25000" dirty="0" smtClean="0">
                        <a:latin typeface="Cambria Math" panose="02040503050406030204" pitchFamily="18" charset="0"/>
                        <a:cs typeface="Times New Roman" panose="02020603050405020304" pitchFamily="18" charset="0"/>
                        <a:sym typeface="WP Greek Century"/>
                      </a:rPr>
                      <m:t>𝒘𝒎</m:t>
                    </m:r>
                  </m:oMath>
                </a14:m>
                <a:r>
                  <a:rPr lang="en-US" sz="3600" dirty="0"/>
                  <a:t> (</a:t>
                </a:r>
                <a:r>
                  <a:rPr lang="en-US" sz="2600" dirty="0"/>
                  <a:t>at z=0</a:t>
                </a:r>
                <a:r>
                  <a:rPr lang="en-US" sz="3600" dirty="0"/>
                  <a:t>) = 1.3 </a:t>
                </a:r>
                <a:r>
                  <a:rPr lang="en-US" sz="3600" i="1" dirty="0"/>
                  <a:t>u</a:t>
                </a:r>
                <a:r>
                  <a:rPr lang="en-US" sz="3600" i="1" baseline="-25000" dirty="0"/>
                  <a:t>*</a:t>
                </a:r>
                <a:endParaRPr lang="en-US" sz="3600" i="1" dirty="0"/>
              </a:p>
            </p:txBody>
          </p:sp>
        </mc:Choice>
        <mc:Fallback xmlns="">
          <p:sp>
            <p:nvSpPr>
              <p:cNvPr id="5" name="TextBox 4">
                <a:extLst>
                  <a:ext uri="{FF2B5EF4-FFF2-40B4-BE49-F238E27FC236}">
                    <a16:creationId xmlns:a16="http://schemas.microsoft.com/office/drawing/2014/main" id="{D71330CE-6736-A9DE-A9FE-B8AC8E692464}"/>
                  </a:ext>
                </a:extLst>
              </p:cNvPr>
              <p:cNvSpPr txBox="1">
                <a:spLocks noRot="1" noChangeAspect="1" noMove="1" noResize="1" noEditPoints="1" noAdjustHandles="1" noChangeArrowheads="1" noChangeShapeType="1" noTextEdit="1"/>
              </p:cNvSpPr>
              <p:nvPr/>
            </p:nvSpPr>
            <p:spPr>
              <a:xfrm>
                <a:off x="3274095" y="3190518"/>
                <a:ext cx="5051607" cy="646331"/>
              </a:xfrm>
              <a:prstGeom prst="rect">
                <a:avLst/>
              </a:prstGeom>
              <a:blipFill>
                <a:blip r:embed="rId5"/>
                <a:stretch>
                  <a:fillRect t="-14151" b="-34906"/>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AC630C7B-9BD5-EBC0-C728-83A3DFC61673}"/>
              </a:ext>
            </a:extLst>
          </p:cNvPr>
          <p:cNvSpPr txBox="1"/>
          <p:nvPr/>
        </p:nvSpPr>
        <p:spPr>
          <a:xfrm>
            <a:off x="2985551" y="777956"/>
            <a:ext cx="3887603" cy="523220"/>
          </a:xfrm>
          <a:prstGeom prst="rect">
            <a:avLst/>
          </a:prstGeom>
          <a:noFill/>
        </p:spPr>
        <p:txBody>
          <a:bodyPr wrap="none" rtlCol="0">
            <a:spAutoFit/>
          </a:bodyPr>
          <a:lstStyle/>
          <a:p>
            <a:r>
              <a:rPr lang="en-US" sz="2800" dirty="0"/>
              <a:t>(Mechanically-induced)</a:t>
            </a:r>
          </a:p>
        </p:txBody>
      </p:sp>
      <mc:AlternateContent xmlns:mc="http://schemas.openxmlformats.org/markup-compatibility/2006" xmlns:a14="http://schemas.microsoft.com/office/drawing/2010/main">
        <mc:Choice Requires="a14">
          <p:sp>
            <p:nvSpPr>
              <p:cNvPr id="11" name="Text Box 21">
                <a:extLst>
                  <a:ext uri="{FF2B5EF4-FFF2-40B4-BE49-F238E27FC236}">
                    <a16:creationId xmlns:a16="http://schemas.microsoft.com/office/drawing/2014/main" id="{01090549-35EC-A3D1-F237-57AF04534B36}"/>
                  </a:ext>
                </a:extLst>
              </p:cNvPr>
              <p:cNvSpPr txBox="1">
                <a:spLocks noChangeArrowheads="1"/>
              </p:cNvSpPr>
              <p:nvPr/>
            </p:nvSpPr>
            <p:spPr bwMode="auto">
              <a:xfrm>
                <a:off x="1665639" y="2431289"/>
                <a:ext cx="6190003" cy="646331"/>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14:m>
                  <m:oMath xmlns:m="http://schemas.openxmlformats.org/officeDocument/2006/math">
                    <m:r>
                      <a:rPr lang="el-GR" altLang="en-US" sz="3600" b="1" i="1" dirty="0" smtClean="0">
                        <a:latin typeface="Cambria Math" panose="02040503050406030204" pitchFamily="18" charset="0"/>
                        <a:cs typeface="Times New Roman" panose="02020603050405020304" pitchFamily="18" charset="0"/>
                        <a:sym typeface="WP Greek Century"/>
                      </a:rPr>
                      <m:t>𝝈</m:t>
                    </m:r>
                    <m:r>
                      <a:rPr lang="en-US" altLang="en-US" sz="3600" b="1" i="1" baseline="-25000" dirty="0" smtClean="0">
                        <a:latin typeface="Cambria Math" panose="02040503050406030204" pitchFamily="18" charset="0"/>
                        <a:cs typeface="Times New Roman" panose="02020603050405020304" pitchFamily="18" charset="0"/>
                        <a:sym typeface="WP Greek Century"/>
                      </a:rPr>
                      <m:t>𝒘𝒎</m:t>
                    </m:r>
                    <m:r>
                      <a:rPr lang="en-US" altLang="en-US" sz="3600" b="1" i="1" dirty="0" smtClean="0">
                        <a:latin typeface="Cambria Math" panose="02040503050406030204" pitchFamily="18" charset="0"/>
                        <a:cs typeface="Times New Roman" panose="02020603050405020304" pitchFamily="18" charset="0"/>
                        <a:sym typeface="WP Greek Century"/>
                      </a:rPr>
                      <m:t> </m:t>
                    </m:r>
                  </m:oMath>
                </a14:m>
                <a:r>
                  <a:rPr lang="en-US" altLang="en-US" sz="3600" dirty="0">
                    <a:latin typeface="Times New Roman" panose="02020603050405020304" pitchFamily="18" charset="0"/>
                    <a:cs typeface="Times New Roman" panose="02020603050405020304" pitchFamily="18" charset="0"/>
                    <a:sym typeface="WP Greek Century"/>
                  </a:rPr>
                  <a:t>(</a:t>
                </a:r>
                <a:r>
                  <a:rPr lang="en-US" altLang="en-US" sz="3600" i="1" dirty="0">
                    <a:latin typeface="Times New Roman" panose="02020603050405020304" pitchFamily="18" charset="0"/>
                    <a:cs typeface="Times New Roman" panose="02020603050405020304" pitchFamily="18" charset="0"/>
                    <a:sym typeface="WP Greek Century"/>
                  </a:rPr>
                  <a:t>z</a:t>
                </a:r>
                <a:r>
                  <a:rPr lang="en-US" altLang="en-US" sz="3600" dirty="0">
                    <a:latin typeface="Times New Roman" panose="02020603050405020304" pitchFamily="18" charset="0"/>
                    <a:cs typeface="Times New Roman" panose="02020603050405020304" pitchFamily="18" charset="0"/>
                    <a:sym typeface="WP Greek Century"/>
                  </a:rPr>
                  <a:t>) = </a:t>
                </a:r>
                <a:r>
                  <a:rPr lang="en-US" altLang="en-US" dirty="0">
                    <a:latin typeface="Times New Roman" panose="02020603050405020304" pitchFamily="18" charset="0"/>
                    <a:cs typeface="Times New Roman" panose="02020603050405020304" pitchFamily="18" charset="0"/>
                    <a:sym typeface="WP Greek Century"/>
                  </a:rPr>
                  <a:t>function (</a:t>
                </a:r>
                <a:r>
                  <a:rPr lang="en-US" i="1" dirty="0"/>
                  <a:t>u</a:t>
                </a:r>
                <a:r>
                  <a:rPr lang="en-US" i="1" baseline="-25000" dirty="0"/>
                  <a:t>*</a:t>
                </a:r>
                <a:r>
                  <a:rPr lang="en-US" dirty="0"/>
                  <a:t> </a:t>
                </a:r>
                <a:r>
                  <a:rPr lang="en-US" sz="2800" dirty="0"/>
                  <a:t>and</a:t>
                </a:r>
                <a:r>
                  <a:rPr lang="en-US" dirty="0"/>
                  <a:t> </a:t>
                </a:r>
                <a14:m>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𝑧</m:t>
                        </m:r>
                      </m:e>
                      <m:sub>
                        <m:r>
                          <a:rPr lang="en-US" i="1">
                            <a:solidFill>
                              <a:srgbClr val="000000"/>
                            </a:solidFill>
                            <a:latin typeface="Cambria Math" panose="02040503050406030204" pitchFamily="18" charset="0"/>
                          </a:rPr>
                          <m:t>𝑖𝑚</m:t>
                        </m:r>
                      </m:sub>
                    </m:sSub>
                  </m:oMath>
                </a14:m>
                <a:r>
                  <a:rPr lang="en-US" altLang="en-US" dirty="0">
                    <a:latin typeface="Times New Roman" panose="02020603050405020304" pitchFamily="18" charset="0"/>
                    <a:cs typeface="Times New Roman" panose="02020603050405020304" pitchFamily="18" charset="0"/>
                  </a:rPr>
                  <a:t>)</a:t>
                </a:r>
              </a:p>
            </p:txBody>
          </p:sp>
        </mc:Choice>
        <mc:Fallback xmlns="">
          <p:sp>
            <p:nvSpPr>
              <p:cNvPr id="11" name="Text Box 21">
                <a:extLst>
                  <a:ext uri="{FF2B5EF4-FFF2-40B4-BE49-F238E27FC236}">
                    <a16:creationId xmlns:a16="http://schemas.microsoft.com/office/drawing/2014/main" id="{C78267DC-614F-0C23-EA34-4FDD2767CB61}"/>
                  </a:ext>
                </a:extLst>
              </p:cNvPr>
              <p:cNvSpPr txBox="1">
                <a:spLocks noRot="1" noChangeAspect="1" noMove="1" noResize="1" noEditPoints="1" noAdjustHandles="1" noChangeArrowheads="1" noChangeShapeType="1" noTextEdit="1"/>
              </p:cNvSpPr>
              <p:nvPr/>
            </p:nvSpPr>
            <p:spPr bwMode="auto">
              <a:xfrm>
                <a:off x="1665639" y="2431289"/>
                <a:ext cx="6190003" cy="646331"/>
              </a:xfrm>
              <a:prstGeom prst="rect">
                <a:avLst/>
              </a:prstGeom>
              <a:blipFill>
                <a:blip r:embed="rId7"/>
                <a:stretch>
                  <a:fillRect t="-16038" b="-33962"/>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p:spTree>
    <p:extLst>
      <p:ext uri="{BB962C8B-B14F-4D97-AF65-F5344CB8AC3E}">
        <p14:creationId xmlns:p14="http://schemas.microsoft.com/office/powerpoint/2010/main" val="29115441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7C17D5-BF00-4E67-AC9D-2FE40DA4B53C}"/>
              </a:ext>
            </a:extLst>
          </p:cNvPr>
          <p:cNvSpPr>
            <a:spLocks noGrp="1"/>
          </p:cNvSpPr>
          <p:nvPr>
            <p:ph type="title"/>
          </p:nvPr>
        </p:nvSpPr>
        <p:spPr>
          <a:xfrm>
            <a:off x="2288791" y="4880"/>
            <a:ext cx="5281127" cy="995249"/>
          </a:xfrm>
        </p:spPr>
        <p:txBody>
          <a:bodyPr/>
          <a:lstStyle/>
          <a:p>
            <a:pPr eaLnBrk="1" hangingPunct="1">
              <a:defRPr/>
            </a:pPr>
            <a:r>
              <a:rPr lang="en-US" dirty="0">
                <a:latin typeface="Times New Roman" panose="02020603050405020304" pitchFamily="18" charset="0"/>
                <a:cs typeface="Times New Roman" panose="02020603050405020304" pitchFamily="18" charset="0"/>
              </a:rPr>
              <a:t>Turbulence</a:t>
            </a:r>
          </a:p>
        </p:txBody>
      </p:sp>
      <mc:AlternateContent xmlns:mc="http://schemas.openxmlformats.org/markup-compatibility/2006" xmlns:a14="http://schemas.microsoft.com/office/drawing/2010/main">
        <mc:Choice Requires="a14">
          <p:sp>
            <p:nvSpPr>
              <p:cNvPr id="30" name="Text Box 21">
                <a:extLst>
                  <a:ext uri="{FF2B5EF4-FFF2-40B4-BE49-F238E27FC236}">
                    <a16:creationId xmlns:a16="http://schemas.microsoft.com/office/drawing/2014/main" id="{CCA7A0CF-20DB-44B4-BCE9-80FB2F053E6D}"/>
                  </a:ext>
                </a:extLst>
              </p:cNvPr>
              <p:cNvSpPr txBox="1">
                <a:spLocks noChangeArrowheads="1"/>
              </p:cNvSpPr>
              <p:nvPr/>
            </p:nvSpPr>
            <p:spPr bwMode="auto">
              <a:xfrm>
                <a:off x="1834352" y="1738519"/>
                <a:ext cx="6190003" cy="573427"/>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14:m>
                  <m:oMath xmlns:m="http://schemas.openxmlformats.org/officeDocument/2006/math">
                    <m:r>
                      <a:rPr lang="el-GR" altLang="en-US" b="1" i="1" dirty="0" smtClean="0">
                        <a:latin typeface="Cambria Math" panose="02040503050406030204" pitchFamily="18" charset="0"/>
                        <a:cs typeface="Times New Roman" panose="02020603050405020304" pitchFamily="18" charset="0"/>
                        <a:sym typeface="WP Greek Century"/>
                      </a:rPr>
                      <m:t>𝝈</m:t>
                    </m:r>
                    <m:r>
                      <a:rPr lang="en-US" altLang="en-US" b="1" i="1" baseline="-25000" dirty="0" smtClean="0">
                        <a:latin typeface="Cambria Math" panose="02040503050406030204" pitchFamily="18" charset="0"/>
                        <a:cs typeface="Times New Roman" panose="02020603050405020304" pitchFamily="18" charset="0"/>
                        <a:sym typeface="WP Greek Century"/>
                      </a:rPr>
                      <m:t>𝒘</m:t>
                    </m:r>
                    <m:r>
                      <a:rPr lang="en-US" altLang="en-US" b="1" i="1" dirty="0" smtClean="0">
                        <a:latin typeface="Cambria Math" panose="02040503050406030204" pitchFamily="18" charset="0"/>
                        <a:cs typeface="Times New Roman" panose="02020603050405020304" pitchFamily="18" charset="0"/>
                        <a:sym typeface="WP Greek Century"/>
                      </a:rPr>
                      <m:t> </m:t>
                    </m:r>
                  </m:oMath>
                </a14:m>
                <a:r>
                  <a:rPr lang="en-US" altLang="en-US" sz="2400" u="sng" dirty="0">
                    <a:latin typeface="Times New Roman" panose="02020603050405020304" pitchFamily="18" charset="0"/>
                    <a:cs typeface="Times New Roman" panose="02020603050405020304" pitchFamily="18" charset="0"/>
                    <a:sym typeface="WP Greek Century"/>
                  </a:rPr>
                  <a:t>is the standard deviation  of vertical velocity</a:t>
                </a:r>
                <a:endParaRPr lang="en-US" altLang="en-US" sz="2400" u="sng" dirty="0">
                  <a:latin typeface="Times New Roman" panose="02020603050405020304" pitchFamily="18" charset="0"/>
                  <a:cs typeface="Times New Roman" panose="02020603050405020304" pitchFamily="18" charset="0"/>
                </a:endParaRPr>
              </a:p>
            </p:txBody>
          </p:sp>
        </mc:Choice>
        <mc:Fallback xmlns="">
          <p:sp>
            <p:nvSpPr>
              <p:cNvPr id="30" name="Text Box 21">
                <a:extLst>
                  <a:ext uri="{FF2B5EF4-FFF2-40B4-BE49-F238E27FC236}">
                    <a16:creationId xmlns:a16="http://schemas.microsoft.com/office/drawing/2014/main" id="{CCA7A0CF-20DB-44B4-BCE9-80FB2F053E6D}"/>
                  </a:ext>
                </a:extLst>
              </p:cNvPr>
              <p:cNvSpPr txBox="1">
                <a:spLocks noRot="1" noChangeAspect="1" noMove="1" noResize="1" noEditPoints="1" noAdjustHandles="1" noChangeArrowheads="1" noChangeShapeType="1" noTextEdit="1"/>
              </p:cNvSpPr>
              <p:nvPr/>
            </p:nvSpPr>
            <p:spPr bwMode="auto">
              <a:xfrm>
                <a:off x="1834352" y="1738519"/>
                <a:ext cx="6190003" cy="573427"/>
              </a:xfrm>
              <a:prstGeom prst="rect">
                <a:avLst/>
              </a:prstGeom>
              <a:blipFill>
                <a:blip r:embed="rId3"/>
                <a:stretch>
                  <a:fillRect r="-985" b="-20213"/>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 Box 21">
                <a:extLst>
                  <a:ext uri="{FF2B5EF4-FFF2-40B4-BE49-F238E27FC236}">
                    <a16:creationId xmlns:a16="http://schemas.microsoft.com/office/drawing/2014/main" id="{70C8C660-A5A6-4339-9C54-927B5F87EC51}"/>
                  </a:ext>
                </a:extLst>
              </p:cNvPr>
              <p:cNvSpPr txBox="1">
                <a:spLocks noChangeArrowheads="1"/>
              </p:cNvSpPr>
              <p:nvPr/>
            </p:nvSpPr>
            <p:spPr bwMode="auto">
              <a:xfrm>
                <a:off x="1834352" y="4188315"/>
                <a:ext cx="6036505" cy="584775"/>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14:m>
                  <m:oMath xmlns:m="http://schemas.openxmlformats.org/officeDocument/2006/math">
                    <m:r>
                      <a:rPr lang="el-GR" altLang="en-US" b="1" i="1" dirty="0" smtClean="0">
                        <a:latin typeface="Cambria Math" panose="02040503050406030204" pitchFamily="18" charset="0"/>
                        <a:cs typeface="Times New Roman" panose="02020603050405020304" pitchFamily="18" charset="0"/>
                        <a:sym typeface="WP Greek Century"/>
                      </a:rPr>
                      <m:t>𝝈</m:t>
                    </m:r>
                    <m:r>
                      <a:rPr lang="en-US" altLang="en-US" b="1" i="1" baseline="-25000" dirty="0" smtClean="0">
                        <a:latin typeface="Cambria Math" panose="02040503050406030204" pitchFamily="18" charset="0"/>
                        <a:cs typeface="Times New Roman" panose="02020603050405020304" pitchFamily="18" charset="0"/>
                        <a:sym typeface="WP Greek Century"/>
                      </a:rPr>
                      <m:t>𝒗</m:t>
                    </m:r>
                    <m:r>
                      <a:rPr lang="en-US" altLang="en-US" b="1" i="1" baseline="-25000" dirty="0" smtClean="0">
                        <a:latin typeface="Cambria Math" panose="02040503050406030204" pitchFamily="18" charset="0"/>
                        <a:cs typeface="Times New Roman" panose="02020603050405020304" pitchFamily="18" charset="0"/>
                        <a:sym typeface="WP Greek Century"/>
                      </a:rPr>
                      <m:t> </m:t>
                    </m:r>
                  </m:oMath>
                </a14:m>
                <a:r>
                  <a:rPr lang="en-US" altLang="en-US" b="1" i="1" dirty="0">
                    <a:latin typeface="Times New Roman" panose="02020603050405020304" pitchFamily="18" charset="0"/>
                    <a:cs typeface="Times New Roman" panose="02020603050405020304" pitchFamily="18" charset="0"/>
                    <a:sym typeface="WP Greek Century"/>
                  </a:rPr>
                  <a:t> </a:t>
                </a:r>
                <a:r>
                  <a:rPr lang="en-US" altLang="en-US" sz="2400" u="sng" dirty="0">
                    <a:latin typeface="Times New Roman" panose="02020603050405020304" pitchFamily="18" charset="0"/>
                    <a:cs typeface="Times New Roman" panose="02020603050405020304" pitchFamily="18" charset="0"/>
                    <a:sym typeface="WP Greek Century"/>
                  </a:rPr>
                  <a:t>is the standard deviation  of lateral velocity</a:t>
                </a:r>
                <a:endParaRPr lang="en-US" altLang="en-US" sz="2400" u="sng" dirty="0">
                  <a:latin typeface="Times New Roman" panose="02020603050405020304" pitchFamily="18" charset="0"/>
                  <a:cs typeface="Times New Roman" panose="02020603050405020304" pitchFamily="18" charset="0"/>
                </a:endParaRPr>
              </a:p>
            </p:txBody>
          </p:sp>
        </mc:Choice>
        <mc:Fallback xmlns="">
          <p:sp>
            <p:nvSpPr>
              <p:cNvPr id="32" name="Text Box 21">
                <a:extLst>
                  <a:ext uri="{FF2B5EF4-FFF2-40B4-BE49-F238E27FC236}">
                    <a16:creationId xmlns:a16="http://schemas.microsoft.com/office/drawing/2014/main" id="{70C8C660-A5A6-4339-9C54-927B5F87EC51}"/>
                  </a:ext>
                </a:extLst>
              </p:cNvPr>
              <p:cNvSpPr txBox="1">
                <a:spLocks noRot="1" noChangeAspect="1" noMove="1" noResize="1" noEditPoints="1" noAdjustHandles="1" noChangeArrowheads="1" noChangeShapeType="1" noTextEdit="1"/>
              </p:cNvSpPr>
              <p:nvPr/>
            </p:nvSpPr>
            <p:spPr bwMode="auto">
              <a:xfrm>
                <a:off x="1834352" y="4188315"/>
                <a:ext cx="6036505" cy="584775"/>
              </a:xfrm>
              <a:prstGeom prst="rect">
                <a:avLst/>
              </a:prstGeom>
              <a:blipFill>
                <a:blip r:embed="rId4"/>
                <a:stretch>
                  <a:fillRect r="-1212" b="-18750"/>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71330CE-6736-A9DE-A9FE-B8AC8E692464}"/>
                  </a:ext>
                </a:extLst>
              </p:cNvPr>
              <p:cNvSpPr txBox="1"/>
              <p:nvPr/>
            </p:nvSpPr>
            <p:spPr>
              <a:xfrm>
                <a:off x="3274095" y="3190518"/>
                <a:ext cx="5051607" cy="646331"/>
              </a:xfrm>
              <a:prstGeom prst="rect">
                <a:avLst/>
              </a:prstGeom>
              <a:noFill/>
            </p:spPr>
            <p:txBody>
              <a:bodyPr wrap="square" rtlCol="0">
                <a:spAutoFit/>
              </a:bodyPr>
              <a:lstStyle/>
              <a:p>
                <a14:m>
                  <m:oMath xmlns:m="http://schemas.openxmlformats.org/officeDocument/2006/math">
                    <m:r>
                      <a:rPr lang="el-GR" altLang="en-US" sz="3600" b="1" i="1" dirty="0" smtClean="0">
                        <a:latin typeface="Cambria Math" panose="02040503050406030204" pitchFamily="18" charset="0"/>
                        <a:cs typeface="Times New Roman" panose="02020603050405020304" pitchFamily="18" charset="0"/>
                        <a:sym typeface="WP Greek Century"/>
                      </a:rPr>
                      <m:t>𝝈</m:t>
                    </m:r>
                    <m:r>
                      <a:rPr lang="en-US" altLang="en-US" sz="3600" b="1" i="1" baseline="-25000" dirty="0" smtClean="0">
                        <a:latin typeface="Cambria Math" panose="02040503050406030204" pitchFamily="18" charset="0"/>
                        <a:cs typeface="Times New Roman" panose="02020603050405020304" pitchFamily="18" charset="0"/>
                        <a:sym typeface="WP Greek Century"/>
                      </a:rPr>
                      <m:t>𝒘𝒎</m:t>
                    </m:r>
                  </m:oMath>
                </a14:m>
                <a:r>
                  <a:rPr lang="en-US" sz="3600" dirty="0"/>
                  <a:t> (</a:t>
                </a:r>
                <a:r>
                  <a:rPr lang="en-US" sz="2600" dirty="0"/>
                  <a:t>at z=0</a:t>
                </a:r>
                <a:r>
                  <a:rPr lang="en-US" sz="3600" dirty="0"/>
                  <a:t>) = 1.3 </a:t>
                </a:r>
                <a:r>
                  <a:rPr lang="en-US" sz="3600" i="1" dirty="0"/>
                  <a:t>u</a:t>
                </a:r>
                <a:r>
                  <a:rPr lang="en-US" sz="3600" i="1" baseline="-25000" dirty="0"/>
                  <a:t>*</a:t>
                </a:r>
                <a:endParaRPr lang="en-US" sz="3600" i="1" dirty="0"/>
              </a:p>
            </p:txBody>
          </p:sp>
        </mc:Choice>
        <mc:Fallback xmlns="">
          <p:sp>
            <p:nvSpPr>
              <p:cNvPr id="5" name="TextBox 4">
                <a:extLst>
                  <a:ext uri="{FF2B5EF4-FFF2-40B4-BE49-F238E27FC236}">
                    <a16:creationId xmlns:a16="http://schemas.microsoft.com/office/drawing/2014/main" id="{D71330CE-6736-A9DE-A9FE-B8AC8E692464}"/>
                  </a:ext>
                </a:extLst>
              </p:cNvPr>
              <p:cNvSpPr txBox="1">
                <a:spLocks noRot="1" noChangeAspect="1" noMove="1" noResize="1" noEditPoints="1" noAdjustHandles="1" noChangeArrowheads="1" noChangeShapeType="1" noTextEdit="1"/>
              </p:cNvSpPr>
              <p:nvPr/>
            </p:nvSpPr>
            <p:spPr>
              <a:xfrm>
                <a:off x="3274095" y="3190518"/>
                <a:ext cx="5051607" cy="646331"/>
              </a:xfrm>
              <a:prstGeom prst="rect">
                <a:avLst/>
              </a:prstGeom>
              <a:blipFill>
                <a:blip r:embed="rId5"/>
                <a:stretch>
                  <a:fillRect t="-14151" b="-34906"/>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A7D77F27-CD7D-9CBF-D258-BF05AF703806}"/>
              </a:ext>
            </a:extLst>
          </p:cNvPr>
          <p:cNvSpPr txBox="1"/>
          <p:nvPr/>
        </p:nvSpPr>
        <p:spPr>
          <a:xfrm>
            <a:off x="2985551" y="777956"/>
            <a:ext cx="3887603" cy="523220"/>
          </a:xfrm>
          <a:prstGeom prst="rect">
            <a:avLst/>
          </a:prstGeom>
          <a:noFill/>
        </p:spPr>
        <p:txBody>
          <a:bodyPr wrap="none" rtlCol="0">
            <a:spAutoFit/>
          </a:bodyPr>
          <a:lstStyle/>
          <a:p>
            <a:r>
              <a:rPr lang="en-US" sz="2800" dirty="0"/>
              <a:t>(Mechanically-induced)</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F814FC5E-DCEA-8A0C-D608-79A2412067D3}"/>
                  </a:ext>
                </a:extLst>
              </p:cNvPr>
              <p:cNvSpPr txBox="1"/>
              <p:nvPr/>
            </p:nvSpPr>
            <p:spPr>
              <a:xfrm>
                <a:off x="3283454" y="5585264"/>
                <a:ext cx="4809011" cy="646331"/>
              </a:xfrm>
              <a:prstGeom prst="rect">
                <a:avLst/>
              </a:prstGeom>
              <a:noFill/>
            </p:spPr>
            <p:txBody>
              <a:bodyPr wrap="square" rtlCol="0">
                <a:spAutoFit/>
              </a:bodyPr>
              <a:lstStyle/>
              <a:p>
                <a14:m>
                  <m:oMath xmlns:m="http://schemas.openxmlformats.org/officeDocument/2006/math">
                    <m:r>
                      <a:rPr lang="el-GR" altLang="en-US" sz="3600" b="1" i="1" dirty="0" smtClean="0">
                        <a:latin typeface="Cambria Math" panose="02040503050406030204" pitchFamily="18" charset="0"/>
                        <a:cs typeface="Times New Roman" panose="02020603050405020304" pitchFamily="18" charset="0"/>
                        <a:sym typeface="WP Greek Century"/>
                      </a:rPr>
                      <m:t>𝝈</m:t>
                    </m:r>
                    <m:r>
                      <a:rPr lang="en-US" altLang="en-US" sz="3600" b="1" i="1" baseline="-25000" dirty="0" smtClean="0">
                        <a:latin typeface="Cambria Math" panose="02040503050406030204" pitchFamily="18" charset="0"/>
                        <a:cs typeface="Times New Roman" panose="02020603050405020304" pitchFamily="18" charset="0"/>
                        <a:sym typeface="WP Greek Century"/>
                      </a:rPr>
                      <m:t>𝒗𝒎</m:t>
                    </m:r>
                  </m:oMath>
                </a14:m>
                <a:r>
                  <a:rPr lang="en-US" sz="3600" dirty="0"/>
                  <a:t> (</a:t>
                </a:r>
                <a:r>
                  <a:rPr lang="en-US" sz="2600" dirty="0"/>
                  <a:t>at z=0</a:t>
                </a:r>
                <a:r>
                  <a:rPr lang="en-US" sz="3600" dirty="0"/>
                  <a:t>) = 1.9 </a:t>
                </a:r>
                <a:r>
                  <a:rPr lang="en-US" sz="3600" i="1" dirty="0"/>
                  <a:t>u</a:t>
                </a:r>
                <a:r>
                  <a:rPr lang="en-US" sz="3600" i="1" baseline="-25000" dirty="0"/>
                  <a:t>*</a:t>
                </a:r>
                <a:endParaRPr lang="en-US" sz="3600" i="1" dirty="0"/>
              </a:p>
            </p:txBody>
          </p:sp>
        </mc:Choice>
        <mc:Fallback xmlns="">
          <p:sp>
            <p:nvSpPr>
              <p:cNvPr id="9" name="TextBox 8">
                <a:extLst>
                  <a:ext uri="{FF2B5EF4-FFF2-40B4-BE49-F238E27FC236}">
                    <a16:creationId xmlns:a16="http://schemas.microsoft.com/office/drawing/2014/main" id="{F814FC5E-DCEA-8A0C-D608-79A2412067D3}"/>
                  </a:ext>
                </a:extLst>
              </p:cNvPr>
              <p:cNvSpPr txBox="1">
                <a:spLocks noRot="1" noChangeAspect="1" noMove="1" noResize="1" noEditPoints="1" noAdjustHandles="1" noChangeArrowheads="1" noChangeShapeType="1" noTextEdit="1"/>
              </p:cNvSpPr>
              <p:nvPr/>
            </p:nvSpPr>
            <p:spPr>
              <a:xfrm>
                <a:off x="3283454" y="5585264"/>
                <a:ext cx="4809011" cy="646331"/>
              </a:xfrm>
              <a:prstGeom prst="rect">
                <a:avLst/>
              </a:prstGeom>
              <a:blipFill>
                <a:blip r:embed="rId6"/>
                <a:stretch>
                  <a:fillRect t="-14151" b="-3490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 Box 21">
                <a:extLst>
                  <a:ext uri="{FF2B5EF4-FFF2-40B4-BE49-F238E27FC236}">
                    <a16:creationId xmlns:a16="http://schemas.microsoft.com/office/drawing/2014/main" id="{C78267DC-614F-0C23-EA34-4FDD2767CB61}"/>
                  </a:ext>
                </a:extLst>
              </p:cNvPr>
              <p:cNvSpPr txBox="1">
                <a:spLocks noChangeArrowheads="1"/>
              </p:cNvSpPr>
              <p:nvPr/>
            </p:nvSpPr>
            <p:spPr bwMode="auto">
              <a:xfrm>
                <a:off x="1665639" y="2431289"/>
                <a:ext cx="6190003" cy="646331"/>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14:m>
                  <m:oMath xmlns:m="http://schemas.openxmlformats.org/officeDocument/2006/math">
                    <m:r>
                      <a:rPr lang="el-GR" altLang="en-US" sz="3600" b="1" i="1" dirty="0" smtClean="0">
                        <a:latin typeface="Cambria Math" panose="02040503050406030204" pitchFamily="18" charset="0"/>
                        <a:cs typeface="Times New Roman" panose="02020603050405020304" pitchFamily="18" charset="0"/>
                        <a:sym typeface="WP Greek Century"/>
                      </a:rPr>
                      <m:t>𝝈</m:t>
                    </m:r>
                    <m:r>
                      <a:rPr lang="en-US" altLang="en-US" sz="3600" b="1" i="1" baseline="-25000" dirty="0" smtClean="0">
                        <a:latin typeface="Cambria Math" panose="02040503050406030204" pitchFamily="18" charset="0"/>
                        <a:cs typeface="Times New Roman" panose="02020603050405020304" pitchFamily="18" charset="0"/>
                        <a:sym typeface="WP Greek Century"/>
                      </a:rPr>
                      <m:t>𝒘𝒎</m:t>
                    </m:r>
                    <m:r>
                      <a:rPr lang="en-US" altLang="en-US" sz="3600" b="1" i="1" dirty="0" smtClean="0">
                        <a:latin typeface="Cambria Math" panose="02040503050406030204" pitchFamily="18" charset="0"/>
                        <a:cs typeface="Times New Roman" panose="02020603050405020304" pitchFamily="18" charset="0"/>
                        <a:sym typeface="WP Greek Century"/>
                      </a:rPr>
                      <m:t> </m:t>
                    </m:r>
                  </m:oMath>
                </a14:m>
                <a:r>
                  <a:rPr lang="en-US" altLang="en-US" sz="3600" dirty="0">
                    <a:latin typeface="Times New Roman" panose="02020603050405020304" pitchFamily="18" charset="0"/>
                    <a:cs typeface="Times New Roman" panose="02020603050405020304" pitchFamily="18" charset="0"/>
                    <a:sym typeface="WP Greek Century"/>
                  </a:rPr>
                  <a:t>(</a:t>
                </a:r>
                <a:r>
                  <a:rPr lang="en-US" altLang="en-US" sz="3600" i="1" dirty="0">
                    <a:latin typeface="Times New Roman" panose="02020603050405020304" pitchFamily="18" charset="0"/>
                    <a:cs typeface="Times New Roman" panose="02020603050405020304" pitchFamily="18" charset="0"/>
                    <a:sym typeface="WP Greek Century"/>
                  </a:rPr>
                  <a:t>z</a:t>
                </a:r>
                <a:r>
                  <a:rPr lang="en-US" altLang="en-US" sz="3600" dirty="0">
                    <a:latin typeface="Times New Roman" panose="02020603050405020304" pitchFamily="18" charset="0"/>
                    <a:cs typeface="Times New Roman" panose="02020603050405020304" pitchFamily="18" charset="0"/>
                    <a:sym typeface="WP Greek Century"/>
                  </a:rPr>
                  <a:t>) = </a:t>
                </a:r>
                <a:r>
                  <a:rPr lang="en-US" altLang="en-US" dirty="0">
                    <a:latin typeface="Times New Roman" panose="02020603050405020304" pitchFamily="18" charset="0"/>
                    <a:cs typeface="Times New Roman" panose="02020603050405020304" pitchFamily="18" charset="0"/>
                    <a:sym typeface="WP Greek Century"/>
                  </a:rPr>
                  <a:t>function (</a:t>
                </a:r>
                <a:r>
                  <a:rPr lang="en-US" i="1" dirty="0"/>
                  <a:t>u</a:t>
                </a:r>
                <a:r>
                  <a:rPr lang="en-US" i="1" baseline="-25000" dirty="0"/>
                  <a:t>*</a:t>
                </a:r>
                <a:r>
                  <a:rPr lang="en-US" dirty="0"/>
                  <a:t> </a:t>
                </a:r>
                <a:r>
                  <a:rPr lang="en-US" sz="2800" dirty="0"/>
                  <a:t>and</a:t>
                </a:r>
                <a:r>
                  <a:rPr lang="en-US" dirty="0"/>
                  <a:t> </a:t>
                </a:r>
                <a14:m>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𝑧</m:t>
                        </m:r>
                      </m:e>
                      <m:sub>
                        <m:r>
                          <a:rPr lang="en-US" i="1">
                            <a:solidFill>
                              <a:srgbClr val="000000"/>
                            </a:solidFill>
                            <a:latin typeface="Cambria Math" panose="02040503050406030204" pitchFamily="18" charset="0"/>
                          </a:rPr>
                          <m:t>𝑖𝑚</m:t>
                        </m:r>
                      </m:sub>
                    </m:sSub>
                  </m:oMath>
                </a14:m>
                <a:r>
                  <a:rPr lang="en-US" altLang="en-US" dirty="0">
                    <a:latin typeface="Times New Roman" panose="02020603050405020304" pitchFamily="18" charset="0"/>
                    <a:cs typeface="Times New Roman" panose="02020603050405020304" pitchFamily="18" charset="0"/>
                  </a:rPr>
                  <a:t>)</a:t>
                </a:r>
              </a:p>
            </p:txBody>
          </p:sp>
        </mc:Choice>
        <mc:Fallback xmlns="">
          <p:sp>
            <p:nvSpPr>
              <p:cNvPr id="11" name="Text Box 21">
                <a:extLst>
                  <a:ext uri="{FF2B5EF4-FFF2-40B4-BE49-F238E27FC236}">
                    <a16:creationId xmlns:a16="http://schemas.microsoft.com/office/drawing/2014/main" id="{C78267DC-614F-0C23-EA34-4FDD2767CB61}"/>
                  </a:ext>
                </a:extLst>
              </p:cNvPr>
              <p:cNvSpPr txBox="1">
                <a:spLocks noRot="1" noChangeAspect="1" noMove="1" noResize="1" noEditPoints="1" noAdjustHandles="1" noChangeArrowheads="1" noChangeShapeType="1" noTextEdit="1"/>
              </p:cNvSpPr>
              <p:nvPr/>
            </p:nvSpPr>
            <p:spPr bwMode="auto">
              <a:xfrm>
                <a:off x="1665639" y="2431289"/>
                <a:ext cx="6190003" cy="646331"/>
              </a:xfrm>
              <a:prstGeom prst="rect">
                <a:avLst/>
              </a:prstGeom>
              <a:blipFill>
                <a:blip r:embed="rId7"/>
                <a:stretch>
                  <a:fillRect t="-16038" b="-33962"/>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2BA83350-D5DC-84CF-7B27-E088288BFB3D}"/>
                  </a:ext>
                </a:extLst>
              </p:cNvPr>
              <p:cNvSpPr txBox="1"/>
              <p:nvPr/>
            </p:nvSpPr>
            <p:spPr>
              <a:xfrm>
                <a:off x="2114404" y="4826035"/>
                <a:ext cx="6463888" cy="646331"/>
              </a:xfrm>
              <a:prstGeom prst="rect">
                <a:avLst/>
              </a:prstGeom>
              <a:noFill/>
            </p:spPr>
            <p:txBody>
              <a:bodyPr wrap="square" rtlCol="0">
                <a:spAutoFit/>
              </a:bodyPr>
              <a:lstStyle/>
              <a:p>
                <a14:m>
                  <m:oMath xmlns:m="http://schemas.openxmlformats.org/officeDocument/2006/math">
                    <m:r>
                      <a:rPr lang="el-GR" altLang="en-US" sz="3600" b="1" i="1" dirty="0" smtClean="0">
                        <a:latin typeface="Cambria Math" panose="02040503050406030204" pitchFamily="18" charset="0"/>
                        <a:cs typeface="Times New Roman" panose="02020603050405020304" pitchFamily="18" charset="0"/>
                        <a:sym typeface="WP Greek Century"/>
                      </a:rPr>
                      <m:t>𝝈</m:t>
                    </m:r>
                    <m:r>
                      <a:rPr lang="en-US" altLang="en-US" sz="3600" b="1" i="1" baseline="-25000" dirty="0" smtClean="0">
                        <a:latin typeface="Cambria Math" panose="02040503050406030204" pitchFamily="18" charset="0"/>
                        <a:cs typeface="Times New Roman" panose="02020603050405020304" pitchFamily="18" charset="0"/>
                        <a:sym typeface="WP Greek Century"/>
                      </a:rPr>
                      <m:t>𝒗𝒎</m:t>
                    </m:r>
                    <m:r>
                      <a:rPr lang="en-US" altLang="en-US" sz="3600" b="1" i="1" dirty="0" smtClean="0">
                        <a:latin typeface="Cambria Math" panose="02040503050406030204" pitchFamily="18" charset="0"/>
                        <a:cs typeface="Times New Roman" panose="02020603050405020304" pitchFamily="18" charset="0"/>
                        <a:sym typeface="WP Greek Century"/>
                      </a:rPr>
                      <m:t> </m:t>
                    </m:r>
                  </m:oMath>
                </a14:m>
                <a:r>
                  <a:rPr lang="en-US" altLang="en-US" sz="3600" dirty="0">
                    <a:latin typeface="Times New Roman" panose="02020603050405020304" pitchFamily="18" charset="0"/>
                    <a:cs typeface="Times New Roman" panose="02020603050405020304" pitchFamily="18" charset="0"/>
                    <a:sym typeface="WP Greek Century"/>
                  </a:rPr>
                  <a:t>(</a:t>
                </a:r>
                <a:r>
                  <a:rPr lang="en-US" altLang="en-US" sz="3600" i="1" dirty="0">
                    <a:latin typeface="Times New Roman" panose="02020603050405020304" pitchFamily="18" charset="0"/>
                    <a:cs typeface="Times New Roman" panose="02020603050405020304" pitchFamily="18" charset="0"/>
                    <a:sym typeface="WP Greek Century"/>
                  </a:rPr>
                  <a:t>z</a:t>
                </a:r>
                <a:r>
                  <a:rPr lang="en-US" altLang="en-US" sz="3600" dirty="0">
                    <a:latin typeface="Times New Roman" panose="02020603050405020304" pitchFamily="18" charset="0"/>
                    <a:cs typeface="Times New Roman" panose="02020603050405020304" pitchFamily="18" charset="0"/>
                    <a:sym typeface="WP Greek Century"/>
                  </a:rPr>
                  <a:t>) = </a:t>
                </a:r>
                <a:r>
                  <a:rPr lang="en-US" altLang="en-US" sz="3200" dirty="0">
                    <a:latin typeface="Times New Roman" panose="02020603050405020304" pitchFamily="18" charset="0"/>
                    <a:cs typeface="Times New Roman" panose="02020603050405020304" pitchFamily="18" charset="0"/>
                    <a:sym typeface="WP Greek Century"/>
                  </a:rPr>
                  <a:t>function (</a:t>
                </a:r>
                <a:r>
                  <a:rPr lang="en-US" sz="3200" i="1" dirty="0"/>
                  <a:t>u</a:t>
                </a:r>
                <a:r>
                  <a:rPr lang="en-US" sz="3200" i="1" baseline="-25000" dirty="0"/>
                  <a:t>*</a:t>
                </a:r>
                <a:r>
                  <a:rPr lang="en-US" sz="3200" dirty="0"/>
                  <a:t> </a:t>
                </a:r>
                <a:r>
                  <a:rPr lang="en-US" sz="2800" dirty="0"/>
                  <a:t>and</a:t>
                </a:r>
                <a:r>
                  <a:rPr lang="en-US" sz="3200" dirty="0"/>
                  <a:t> </a:t>
                </a:r>
                <a14:m>
                  <m:oMath xmlns:m="http://schemas.openxmlformats.org/officeDocument/2006/math">
                    <m:sSub>
                      <m:sSubPr>
                        <m:ctrlPr>
                          <a:rPr lang="en-US" sz="3200" i="1">
                            <a:solidFill>
                              <a:srgbClr val="000000"/>
                            </a:solidFill>
                            <a:latin typeface="Cambria Math" panose="02040503050406030204" pitchFamily="18" charset="0"/>
                          </a:rPr>
                        </m:ctrlPr>
                      </m:sSubPr>
                      <m:e>
                        <m:r>
                          <a:rPr lang="en-US" sz="3200" i="1">
                            <a:solidFill>
                              <a:srgbClr val="000000"/>
                            </a:solidFill>
                            <a:latin typeface="Cambria Math" panose="02040503050406030204" pitchFamily="18" charset="0"/>
                          </a:rPr>
                          <m:t>𝑧</m:t>
                        </m:r>
                      </m:e>
                      <m:sub>
                        <m:r>
                          <a:rPr lang="en-US" sz="3200" i="1">
                            <a:solidFill>
                              <a:srgbClr val="000000"/>
                            </a:solidFill>
                            <a:latin typeface="Cambria Math" panose="02040503050406030204" pitchFamily="18" charset="0"/>
                          </a:rPr>
                          <m:t>𝑖𝑚</m:t>
                        </m:r>
                      </m:sub>
                    </m:sSub>
                  </m:oMath>
                </a14:m>
                <a:r>
                  <a:rPr lang="en-US" altLang="en-US" sz="3200" dirty="0">
                    <a:latin typeface="Times New Roman" panose="02020603050405020304" pitchFamily="18" charset="0"/>
                    <a:cs typeface="Times New Roman" panose="02020603050405020304" pitchFamily="18" charset="0"/>
                  </a:rPr>
                  <a:t>)</a:t>
                </a:r>
              </a:p>
            </p:txBody>
          </p:sp>
        </mc:Choice>
        <mc:Fallback xmlns="">
          <p:sp>
            <p:nvSpPr>
              <p:cNvPr id="12" name="TextBox 11">
                <a:extLst>
                  <a:ext uri="{FF2B5EF4-FFF2-40B4-BE49-F238E27FC236}">
                    <a16:creationId xmlns:a16="http://schemas.microsoft.com/office/drawing/2014/main" id="{2BA83350-D5DC-84CF-7B27-E088288BFB3D}"/>
                  </a:ext>
                </a:extLst>
              </p:cNvPr>
              <p:cNvSpPr txBox="1">
                <a:spLocks noRot="1" noChangeAspect="1" noMove="1" noResize="1" noEditPoints="1" noAdjustHandles="1" noChangeArrowheads="1" noChangeShapeType="1" noTextEdit="1"/>
              </p:cNvSpPr>
              <p:nvPr/>
            </p:nvSpPr>
            <p:spPr>
              <a:xfrm>
                <a:off x="2114404" y="4826035"/>
                <a:ext cx="6463888" cy="646331"/>
              </a:xfrm>
              <a:prstGeom prst="rect">
                <a:avLst/>
              </a:prstGeom>
              <a:blipFill>
                <a:blip r:embed="rId8"/>
                <a:stretch>
                  <a:fillRect t="-16038" b="-33962"/>
                </a:stretch>
              </a:blipFill>
            </p:spPr>
            <p:txBody>
              <a:bodyPr/>
              <a:lstStyle/>
              <a:p>
                <a:r>
                  <a:rPr lang="en-US">
                    <a:noFill/>
                  </a:rPr>
                  <a:t> </a:t>
                </a:r>
              </a:p>
            </p:txBody>
          </p:sp>
        </mc:Fallback>
      </mc:AlternateContent>
    </p:spTree>
    <p:extLst>
      <p:ext uri="{BB962C8B-B14F-4D97-AF65-F5344CB8AC3E}">
        <p14:creationId xmlns:p14="http://schemas.microsoft.com/office/powerpoint/2010/main" val="38844431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CC7C17-A49A-E716-0825-797AA745EA8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2495038-52FC-2949-E1B8-277477021BB3}"/>
              </a:ext>
            </a:extLst>
          </p:cNvPr>
          <p:cNvSpPr>
            <a:spLocks noGrp="1"/>
          </p:cNvSpPr>
          <p:nvPr>
            <p:ph type="title"/>
          </p:nvPr>
        </p:nvSpPr>
        <p:spPr>
          <a:xfrm>
            <a:off x="2288791" y="4880"/>
            <a:ext cx="5281127" cy="995249"/>
          </a:xfrm>
        </p:spPr>
        <p:txBody>
          <a:bodyPr/>
          <a:lstStyle/>
          <a:p>
            <a:pPr eaLnBrk="1" hangingPunct="1">
              <a:defRPr/>
            </a:pPr>
            <a:r>
              <a:rPr lang="en-US" dirty="0">
                <a:latin typeface="Times New Roman" panose="02020603050405020304" pitchFamily="18" charset="0"/>
                <a:cs typeface="Times New Roman" panose="02020603050405020304" pitchFamily="18" charset="0"/>
              </a:rPr>
              <a:t>Turbulence</a:t>
            </a:r>
          </a:p>
        </p:txBody>
      </p:sp>
      <p:sp>
        <p:nvSpPr>
          <p:cNvPr id="6" name="TextBox 5">
            <a:extLst>
              <a:ext uri="{FF2B5EF4-FFF2-40B4-BE49-F238E27FC236}">
                <a16:creationId xmlns:a16="http://schemas.microsoft.com/office/drawing/2014/main" id="{E86CCB49-64E6-B8E2-42FB-427E18A63CAC}"/>
              </a:ext>
            </a:extLst>
          </p:cNvPr>
          <p:cNvSpPr txBox="1"/>
          <p:nvPr/>
        </p:nvSpPr>
        <p:spPr>
          <a:xfrm>
            <a:off x="2758109" y="760216"/>
            <a:ext cx="4352474" cy="584775"/>
          </a:xfrm>
          <a:prstGeom prst="rect">
            <a:avLst/>
          </a:prstGeom>
          <a:noFill/>
        </p:spPr>
        <p:txBody>
          <a:bodyPr wrap="none" rtlCol="0">
            <a:spAutoFit/>
          </a:bodyPr>
          <a:lstStyle/>
          <a:p>
            <a:r>
              <a:rPr lang="en-US" sz="3200" dirty="0"/>
              <a:t>(Convectively-induced)</a:t>
            </a:r>
          </a:p>
        </p:txBody>
      </p:sp>
      <p:grpSp>
        <p:nvGrpSpPr>
          <p:cNvPr id="10" name="Group 9">
            <a:extLst>
              <a:ext uri="{FF2B5EF4-FFF2-40B4-BE49-F238E27FC236}">
                <a16:creationId xmlns:a16="http://schemas.microsoft.com/office/drawing/2014/main" id="{C6DE86A9-5CF5-EE21-F798-8A3AE741FCEE}"/>
              </a:ext>
            </a:extLst>
          </p:cNvPr>
          <p:cNvGrpSpPr/>
          <p:nvPr/>
        </p:nvGrpSpPr>
        <p:grpSpPr>
          <a:xfrm>
            <a:off x="901904" y="1900842"/>
            <a:ext cx="7605281" cy="1285246"/>
            <a:chOff x="886998" y="1538396"/>
            <a:chExt cx="7605281" cy="1285246"/>
          </a:xfrm>
        </p:grpSpPr>
        <mc:AlternateContent xmlns:mc="http://schemas.openxmlformats.org/markup-compatibility/2006" xmlns:a14="http://schemas.microsoft.com/office/drawing/2010/main">
          <mc:Choice Requires="a14">
            <p:sp>
              <p:nvSpPr>
                <p:cNvPr id="11" name="Text Box 21">
                  <a:extLst>
                    <a:ext uri="{FF2B5EF4-FFF2-40B4-BE49-F238E27FC236}">
                      <a16:creationId xmlns:a16="http://schemas.microsoft.com/office/drawing/2014/main" id="{6BE7283D-F62A-B607-F903-6BEDCCF1971E}"/>
                    </a:ext>
                  </a:extLst>
                </p:cNvPr>
                <p:cNvSpPr txBox="1">
                  <a:spLocks noChangeArrowheads="1"/>
                </p:cNvSpPr>
                <p:nvPr/>
              </p:nvSpPr>
              <p:spPr bwMode="auto">
                <a:xfrm>
                  <a:off x="1447616" y="2177311"/>
                  <a:ext cx="7044663" cy="646331"/>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14:m>
                    <m:oMath xmlns:m="http://schemas.openxmlformats.org/officeDocument/2006/math">
                      <m:r>
                        <a:rPr lang="el-GR" altLang="en-US" sz="3600" b="1" i="1" dirty="0" smtClean="0">
                          <a:latin typeface="Cambria Math" panose="02040503050406030204" pitchFamily="18" charset="0"/>
                          <a:cs typeface="Times New Roman" panose="02020603050405020304" pitchFamily="18" charset="0"/>
                          <a:sym typeface="WP Greek Century"/>
                        </a:rPr>
                        <m:t>𝝈</m:t>
                      </m:r>
                      <m:r>
                        <a:rPr lang="en-US" altLang="en-US" sz="3600" b="1" i="1" baseline="-25000" dirty="0" smtClean="0">
                          <a:latin typeface="Cambria Math" panose="02040503050406030204" pitchFamily="18" charset="0"/>
                          <a:cs typeface="Times New Roman" panose="02020603050405020304" pitchFamily="18" charset="0"/>
                          <a:sym typeface="WP Greek Century"/>
                        </a:rPr>
                        <m:t>𝒘𝒄</m:t>
                      </m:r>
                      <m:r>
                        <a:rPr lang="en-US" altLang="en-US" sz="3600" b="1" i="1" dirty="0" smtClean="0">
                          <a:latin typeface="Cambria Math" panose="02040503050406030204" pitchFamily="18" charset="0"/>
                          <a:cs typeface="Times New Roman" panose="02020603050405020304" pitchFamily="18" charset="0"/>
                          <a:sym typeface="WP Greek Century"/>
                        </a:rPr>
                        <m:t> </m:t>
                      </m:r>
                    </m:oMath>
                  </a14:m>
                  <a:r>
                    <a:rPr lang="en-US" altLang="en-US" sz="3600" dirty="0">
                      <a:latin typeface="Times New Roman" panose="02020603050405020304" pitchFamily="18" charset="0"/>
                      <a:cs typeface="Times New Roman" panose="02020603050405020304" pitchFamily="18" charset="0"/>
                      <a:sym typeface="WP Greek Century"/>
                    </a:rPr>
                    <a:t>(</a:t>
                  </a:r>
                  <a:r>
                    <a:rPr lang="en-US" altLang="en-US" sz="3600" i="1" dirty="0">
                      <a:latin typeface="Times New Roman" panose="02020603050405020304" pitchFamily="18" charset="0"/>
                      <a:cs typeface="Times New Roman" panose="02020603050405020304" pitchFamily="18" charset="0"/>
                      <a:sym typeface="WP Greek Century"/>
                    </a:rPr>
                    <a:t>z</a:t>
                  </a:r>
                  <a:r>
                    <a:rPr lang="en-US" altLang="en-US" sz="3600" dirty="0">
                      <a:latin typeface="Times New Roman" panose="02020603050405020304" pitchFamily="18" charset="0"/>
                      <a:cs typeface="Times New Roman" panose="02020603050405020304" pitchFamily="18" charset="0"/>
                      <a:sym typeface="WP Greek Century"/>
                    </a:rPr>
                    <a:t>) = </a:t>
                  </a:r>
                  <a:r>
                    <a:rPr lang="en-US" altLang="en-US" dirty="0">
                      <a:latin typeface="Times New Roman" panose="02020603050405020304" pitchFamily="18" charset="0"/>
                      <a:cs typeface="Times New Roman" panose="02020603050405020304" pitchFamily="18" charset="0"/>
                      <a:sym typeface="WP Greek Century"/>
                    </a:rPr>
                    <a:t>function (</a:t>
                  </a:r>
                  <a:r>
                    <a:rPr lang="en-US" i="1" dirty="0"/>
                    <a:t>u</a:t>
                  </a:r>
                  <a:r>
                    <a:rPr lang="en-US" i="1" baseline="-25000" dirty="0"/>
                    <a:t>*</a:t>
                  </a:r>
                  <a:r>
                    <a:rPr lang="en-US" dirty="0"/>
                    <a:t>, </a:t>
                  </a:r>
                  <a14:m>
                    <m:oMath xmlns:m="http://schemas.openxmlformats.org/officeDocument/2006/math">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𝑤</m:t>
                          </m:r>
                        </m:e>
                        <m:sub>
                          <m:r>
                            <a:rPr lang="en-US" sz="2800" i="1">
                              <a:solidFill>
                                <a:srgbClr val="000000"/>
                              </a:solidFill>
                              <a:latin typeface="Cambria Math" panose="02040503050406030204" pitchFamily="18" charset="0"/>
                            </a:rPr>
                            <m:t>∗</m:t>
                          </m:r>
                        </m:sub>
                      </m:sSub>
                      <m:r>
                        <a:rPr lang="en-US" sz="2800" b="0" i="1" smtClean="0">
                          <a:solidFill>
                            <a:srgbClr val="000000"/>
                          </a:solidFill>
                          <a:latin typeface="Cambria Math" panose="02040503050406030204" pitchFamily="18" charset="0"/>
                        </a:rPr>
                        <m:t>, </m:t>
                      </m:r>
                      <m:sSub>
                        <m:sSubPr>
                          <m:ctrlPr>
                            <a:rPr lang="en-US" sz="2800" i="1">
                              <a:solidFill>
                                <a:srgbClr val="000000"/>
                              </a:solidFill>
                              <a:latin typeface="Cambria Math" panose="02040503050406030204" pitchFamily="18" charset="0"/>
                            </a:rPr>
                          </m:ctrlPr>
                        </m:sSubPr>
                        <m:e>
                          <m:r>
                            <a:rPr lang="en-US" sz="2800" b="0" i="1" smtClean="0">
                              <a:solidFill>
                                <a:srgbClr val="000000"/>
                              </a:solidFill>
                              <a:latin typeface="Cambria Math" panose="02040503050406030204" pitchFamily="18" charset="0"/>
                            </a:rPr>
                            <m:t> </m:t>
                          </m:r>
                          <m:r>
                            <a:rPr lang="en-US" sz="2800" b="0" i="1" smtClean="0">
                              <a:solidFill>
                                <a:srgbClr val="000000"/>
                              </a:solidFill>
                              <a:latin typeface="Cambria Math" panose="02040503050406030204" pitchFamily="18" charset="0"/>
                            </a:rPr>
                            <m:t>𝑎𝑛𝑑</m:t>
                          </m:r>
                          <m:r>
                            <a:rPr lang="en-US" sz="2800" b="0" i="1" smtClean="0">
                              <a:solidFill>
                                <a:srgbClr val="000000"/>
                              </a:solidFill>
                              <a:latin typeface="Cambria Math" panose="02040503050406030204" pitchFamily="18" charset="0"/>
                            </a:rPr>
                            <m:t> </m:t>
                          </m:r>
                          <m:r>
                            <a:rPr lang="en-US" sz="2800" i="1">
                              <a:solidFill>
                                <a:srgbClr val="000000"/>
                              </a:solidFill>
                              <a:latin typeface="Cambria Math" panose="02040503050406030204" pitchFamily="18" charset="0"/>
                            </a:rPr>
                            <m:t>𝑧</m:t>
                          </m:r>
                        </m:e>
                        <m:sub>
                          <m:r>
                            <a:rPr lang="en-US" sz="2800" i="1">
                              <a:solidFill>
                                <a:srgbClr val="000000"/>
                              </a:solidFill>
                              <a:latin typeface="Cambria Math" panose="02040503050406030204" pitchFamily="18" charset="0"/>
                            </a:rPr>
                            <m:t>𝑖</m:t>
                          </m:r>
                          <m:r>
                            <a:rPr lang="en-US" sz="2800" b="0" i="1" smtClean="0">
                              <a:solidFill>
                                <a:srgbClr val="000000"/>
                              </a:solidFill>
                              <a:latin typeface="Cambria Math" panose="02040503050406030204" pitchFamily="18" charset="0"/>
                            </a:rPr>
                            <m:t>𝑐</m:t>
                          </m:r>
                        </m:sub>
                      </m:sSub>
                      <m:r>
                        <a:rPr lang="en-US" sz="2800" i="1">
                          <a:solidFill>
                            <a:srgbClr val="000000"/>
                          </a:solidFill>
                          <a:latin typeface="Cambria Math" panose="02040503050406030204" pitchFamily="18" charset="0"/>
                        </a:rPr>
                        <m:t> </m:t>
                      </m:r>
                    </m:oMath>
                  </a14:m>
                  <a:r>
                    <a:rPr lang="en-US" sz="2800" dirty="0"/>
                    <a:t>o</a:t>
                  </a:r>
                  <a14:m>
                    <m:oMath xmlns:m="http://schemas.openxmlformats.org/officeDocument/2006/math">
                      <m:r>
                        <m:rPr>
                          <m:sty m:val="p"/>
                        </m:rPr>
                        <a:rPr lang="en-US" b="0" i="0" smtClean="0">
                          <a:solidFill>
                            <a:srgbClr val="000000"/>
                          </a:solidFill>
                          <a:latin typeface="Cambria Math" panose="02040503050406030204" pitchFamily="18" charset="0"/>
                        </a:rPr>
                        <m:t>r</m:t>
                      </m:r>
                      <m:r>
                        <a:rPr lang="en-US" b="0" i="0" smtClean="0">
                          <a:solidFill>
                            <a:srgbClr val="000000"/>
                          </a:solidFill>
                          <a:latin typeface="Cambria Math" panose="02040503050406030204" pitchFamily="18" charset="0"/>
                        </a:rPr>
                        <m:t> </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𝑧</m:t>
                          </m:r>
                        </m:e>
                        <m:sub>
                          <m:r>
                            <a:rPr lang="en-US" i="1">
                              <a:solidFill>
                                <a:srgbClr val="000000"/>
                              </a:solidFill>
                              <a:latin typeface="Cambria Math" panose="02040503050406030204" pitchFamily="18" charset="0"/>
                            </a:rPr>
                            <m:t>𝑖𝑚</m:t>
                          </m:r>
                        </m:sub>
                      </m:sSub>
                    </m:oMath>
                  </a14:m>
                  <a:r>
                    <a:rPr lang="en-US" altLang="en-US" dirty="0">
                      <a:latin typeface="Times New Roman" panose="02020603050405020304" pitchFamily="18" charset="0"/>
                      <a:cs typeface="Times New Roman" panose="02020603050405020304" pitchFamily="18" charset="0"/>
                    </a:rPr>
                    <a:t>)</a:t>
                  </a:r>
                </a:p>
              </p:txBody>
            </p:sp>
          </mc:Choice>
          <mc:Fallback xmlns="">
            <p:sp>
              <p:nvSpPr>
                <p:cNvPr id="11" name="Text Box 21">
                  <a:extLst>
                    <a:ext uri="{FF2B5EF4-FFF2-40B4-BE49-F238E27FC236}">
                      <a16:creationId xmlns:a16="http://schemas.microsoft.com/office/drawing/2014/main" id="{6BE7283D-F62A-B607-F903-6BEDCCF1971E}"/>
                    </a:ext>
                  </a:extLst>
                </p:cNvPr>
                <p:cNvSpPr txBox="1">
                  <a:spLocks noRot="1" noChangeAspect="1" noMove="1" noResize="1" noEditPoints="1" noAdjustHandles="1" noChangeArrowheads="1" noChangeShapeType="1" noTextEdit="1"/>
                </p:cNvSpPr>
                <p:nvPr/>
              </p:nvSpPr>
              <p:spPr bwMode="auto">
                <a:xfrm>
                  <a:off x="1447616" y="2177311"/>
                  <a:ext cx="7044663" cy="646331"/>
                </a:xfrm>
                <a:prstGeom prst="rect">
                  <a:avLst/>
                </a:prstGeom>
                <a:blipFill>
                  <a:blip r:embed="rId3"/>
                  <a:stretch>
                    <a:fillRect t="-16038" r="-1384" b="-33962"/>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p:sp>
          <p:nvSpPr>
            <p:cNvPr id="7" name="Text Box 21">
              <a:extLst>
                <a:ext uri="{FF2B5EF4-FFF2-40B4-BE49-F238E27FC236}">
                  <a16:creationId xmlns:a16="http://schemas.microsoft.com/office/drawing/2014/main" id="{0B5B3C6F-204D-CDED-40F2-132107385A6B}"/>
                </a:ext>
              </a:extLst>
            </p:cNvPr>
            <p:cNvSpPr txBox="1">
              <a:spLocks noChangeArrowheads="1"/>
            </p:cNvSpPr>
            <p:nvPr/>
          </p:nvSpPr>
          <p:spPr bwMode="auto">
            <a:xfrm>
              <a:off x="886998" y="1538396"/>
              <a:ext cx="4038783"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dirty="0">
                  <a:latin typeface="Times New Roman" panose="02020603050405020304" pitchFamily="18" charset="0"/>
                  <a:cs typeface="Times New Roman" panose="02020603050405020304" pitchFamily="18" charset="0"/>
                  <a:sym typeface="WP Greek Century"/>
                </a:rPr>
                <a:t>Vertical turbulence</a:t>
              </a:r>
              <a:endParaRPr lang="en-US" altLang="en-US" dirty="0">
                <a:latin typeface="Times New Roman" panose="02020603050405020304" pitchFamily="18" charset="0"/>
                <a:cs typeface="Times New Roman" panose="02020603050405020304" pitchFamily="18" charset="0"/>
              </a:endParaRPr>
            </a:p>
          </p:txBody>
        </p:sp>
      </p:grpSp>
      <p:grpSp>
        <p:nvGrpSpPr>
          <p:cNvPr id="13" name="Group 12">
            <a:extLst>
              <a:ext uri="{FF2B5EF4-FFF2-40B4-BE49-F238E27FC236}">
                <a16:creationId xmlns:a16="http://schemas.microsoft.com/office/drawing/2014/main" id="{E709434E-C0C2-2287-2739-C05B215EF430}"/>
              </a:ext>
            </a:extLst>
          </p:cNvPr>
          <p:cNvGrpSpPr/>
          <p:nvPr/>
        </p:nvGrpSpPr>
        <p:grpSpPr>
          <a:xfrm>
            <a:off x="901904" y="3741939"/>
            <a:ext cx="7007427" cy="1285245"/>
            <a:chOff x="886997" y="3247669"/>
            <a:chExt cx="7007427" cy="1285245"/>
          </a:xfrm>
        </p:grpSpPr>
        <mc:AlternateContent xmlns:mc="http://schemas.openxmlformats.org/markup-compatibility/2006" xmlns:a14="http://schemas.microsoft.com/office/drawing/2010/main">
          <mc:Choice Requires="a14">
            <p:sp>
              <p:nvSpPr>
                <p:cNvPr id="2" name="Text Box 21">
                  <a:extLst>
                    <a:ext uri="{FF2B5EF4-FFF2-40B4-BE49-F238E27FC236}">
                      <a16:creationId xmlns:a16="http://schemas.microsoft.com/office/drawing/2014/main" id="{031DB2A1-4543-E477-5B8C-941DF9EAA10F}"/>
                    </a:ext>
                  </a:extLst>
                </p:cNvPr>
                <p:cNvSpPr txBox="1">
                  <a:spLocks noChangeArrowheads="1"/>
                </p:cNvSpPr>
                <p:nvPr/>
              </p:nvSpPr>
              <p:spPr bwMode="auto">
                <a:xfrm>
                  <a:off x="1249576" y="3886583"/>
                  <a:ext cx="6644848" cy="646331"/>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14:m>
                    <m:oMath xmlns:m="http://schemas.openxmlformats.org/officeDocument/2006/math">
                      <m:r>
                        <a:rPr lang="el-GR" altLang="en-US" sz="3600" b="1" i="1" dirty="0" smtClean="0">
                          <a:latin typeface="Cambria Math" panose="02040503050406030204" pitchFamily="18" charset="0"/>
                          <a:cs typeface="Times New Roman" panose="02020603050405020304" pitchFamily="18" charset="0"/>
                          <a:sym typeface="WP Greek Century"/>
                        </a:rPr>
                        <m:t>𝝈</m:t>
                      </m:r>
                      <m:r>
                        <a:rPr lang="en-US" altLang="en-US" sz="3600" b="1" i="1" baseline="-25000" dirty="0" smtClean="0">
                          <a:latin typeface="Cambria Math" panose="02040503050406030204" pitchFamily="18" charset="0"/>
                          <a:cs typeface="Times New Roman" panose="02020603050405020304" pitchFamily="18" charset="0"/>
                          <a:sym typeface="WP Greek Century"/>
                        </a:rPr>
                        <m:t>𝒗𝒄</m:t>
                      </m:r>
                      <m:r>
                        <a:rPr lang="en-US" altLang="en-US" sz="3600" b="1" i="1" dirty="0" smtClean="0">
                          <a:latin typeface="Cambria Math" panose="02040503050406030204" pitchFamily="18" charset="0"/>
                          <a:cs typeface="Times New Roman" panose="02020603050405020304" pitchFamily="18" charset="0"/>
                          <a:sym typeface="WP Greek Century"/>
                        </a:rPr>
                        <m:t> </m:t>
                      </m:r>
                    </m:oMath>
                  </a14:m>
                  <a:r>
                    <a:rPr lang="en-US" altLang="en-US" sz="3600" dirty="0">
                      <a:latin typeface="Times New Roman" panose="02020603050405020304" pitchFamily="18" charset="0"/>
                      <a:cs typeface="Times New Roman" panose="02020603050405020304" pitchFamily="18" charset="0"/>
                      <a:sym typeface="WP Greek Century"/>
                    </a:rPr>
                    <a:t>(</a:t>
                  </a:r>
                  <a:r>
                    <a:rPr lang="en-US" altLang="en-US" sz="3600" i="1" dirty="0">
                      <a:latin typeface="Times New Roman" panose="02020603050405020304" pitchFamily="18" charset="0"/>
                      <a:cs typeface="Times New Roman" panose="02020603050405020304" pitchFamily="18" charset="0"/>
                      <a:sym typeface="WP Greek Century"/>
                    </a:rPr>
                    <a:t>z</a:t>
                  </a:r>
                  <a:r>
                    <a:rPr lang="en-US" altLang="en-US" sz="3600" dirty="0">
                      <a:latin typeface="Times New Roman" panose="02020603050405020304" pitchFamily="18" charset="0"/>
                      <a:cs typeface="Times New Roman" panose="02020603050405020304" pitchFamily="18" charset="0"/>
                      <a:sym typeface="WP Greek Century"/>
                    </a:rPr>
                    <a:t>) = </a:t>
                  </a:r>
                  <a:r>
                    <a:rPr lang="en-US" altLang="en-US" dirty="0">
                      <a:latin typeface="Times New Roman" panose="02020603050405020304" pitchFamily="18" charset="0"/>
                      <a:cs typeface="Times New Roman" panose="02020603050405020304" pitchFamily="18" charset="0"/>
                      <a:sym typeface="WP Greek Century"/>
                    </a:rPr>
                    <a:t>function (</a:t>
                  </a:r>
                  <a:r>
                    <a:rPr lang="en-US" i="1" dirty="0"/>
                    <a:t>u</a:t>
                  </a:r>
                  <a:r>
                    <a:rPr lang="en-US" i="1" baseline="-25000" dirty="0"/>
                    <a:t>*</a:t>
                  </a:r>
                  <a:r>
                    <a:rPr lang="en-US" dirty="0"/>
                    <a:t>, </a:t>
                  </a:r>
                  <a14:m>
                    <m:oMath xmlns:m="http://schemas.openxmlformats.org/officeDocument/2006/math">
                      <m:sSub>
                        <m:sSubPr>
                          <m:ctrlPr>
                            <a:rPr lang="en-US" sz="2800" i="1">
                              <a:solidFill>
                                <a:srgbClr val="000000"/>
                              </a:solidFill>
                              <a:latin typeface="Cambria Math" panose="02040503050406030204" pitchFamily="18" charset="0"/>
                            </a:rPr>
                          </m:ctrlPr>
                        </m:sSubPr>
                        <m:e>
                          <m:r>
                            <a:rPr lang="en-US" sz="2800" i="1">
                              <a:solidFill>
                                <a:srgbClr val="000000"/>
                              </a:solidFill>
                              <a:latin typeface="Cambria Math" panose="02040503050406030204" pitchFamily="18" charset="0"/>
                            </a:rPr>
                            <m:t>𝑤</m:t>
                          </m:r>
                        </m:e>
                        <m:sub>
                          <m:r>
                            <a:rPr lang="en-US" sz="2800" i="1">
                              <a:solidFill>
                                <a:srgbClr val="000000"/>
                              </a:solidFill>
                              <a:latin typeface="Cambria Math" panose="02040503050406030204" pitchFamily="18" charset="0"/>
                            </a:rPr>
                            <m:t>∗</m:t>
                          </m:r>
                        </m:sub>
                      </m:sSub>
                      <m:r>
                        <a:rPr lang="en-US" sz="2800" b="0" i="1" smtClean="0">
                          <a:solidFill>
                            <a:srgbClr val="000000"/>
                          </a:solidFill>
                          <a:latin typeface="Cambria Math" panose="02040503050406030204" pitchFamily="18" charset="0"/>
                        </a:rPr>
                        <m:t>, </m:t>
                      </m:r>
                    </m:oMath>
                  </a14:m>
                  <a:r>
                    <a:rPr lang="en-US" sz="2800" dirty="0"/>
                    <a:t>and</a:t>
                  </a:r>
                  <a:r>
                    <a:rPr lang="en-US" dirty="0"/>
                    <a:t> </a:t>
                  </a:r>
                  <a14:m>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𝑧</m:t>
                          </m:r>
                        </m:e>
                        <m:sub>
                          <m:r>
                            <a:rPr lang="en-US" i="1">
                              <a:solidFill>
                                <a:srgbClr val="000000"/>
                              </a:solidFill>
                              <a:latin typeface="Cambria Math" panose="02040503050406030204" pitchFamily="18" charset="0"/>
                            </a:rPr>
                            <m:t>𝑖𝑚</m:t>
                          </m:r>
                        </m:sub>
                      </m:sSub>
                    </m:oMath>
                  </a14:m>
                  <a:r>
                    <a:rPr lang="en-US" altLang="en-US" dirty="0">
                      <a:latin typeface="Times New Roman" panose="02020603050405020304" pitchFamily="18" charset="0"/>
                      <a:cs typeface="Times New Roman" panose="02020603050405020304" pitchFamily="18" charset="0"/>
                    </a:rPr>
                    <a:t>)</a:t>
                  </a:r>
                </a:p>
              </p:txBody>
            </p:sp>
          </mc:Choice>
          <mc:Fallback xmlns="">
            <p:sp>
              <p:nvSpPr>
                <p:cNvPr id="2" name="Text Box 21">
                  <a:extLst>
                    <a:ext uri="{FF2B5EF4-FFF2-40B4-BE49-F238E27FC236}">
                      <a16:creationId xmlns:a16="http://schemas.microsoft.com/office/drawing/2014/main" id="{031DB2A1-4543-E477-5B8C-941DF9EAA10F}"/>
                    </a:ext>
                  </a:extLst>
                </p:cNvPr>
                <p:cNvSpPr txBox="1">
                  <a:spLocks noRot="1" noChangeAspect="1" noMove="1" noResize="1" noEditPoints="1" noAdjustHandles="1" noChangeArrowheads="1" noChangeShapeType="1" noTextEdit="1"/>
                </p:cNvSpPr>
                <p:nvPr/>
              </p:nvSpPr>
              <p:spPr bwMode="auto">
                <a:xfrm>
                  <a:off x="1249576" y="3886583"/>
                  <a:ext cx="6644848" cy="646331"/>
                </a:xfrm>
                <a:prstGeom prst="rect">
                  <a:avLst/>
                </a:prstGeom>
                <a:blipFill>
                  <a:blip r:embed="rId4"/>
                  <a:stretch>
                    <a:fillRect t="-16038" b="-33962"/>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p:sp>
          <p:nvSpPr>
            <p:cNvPr id="8" name="Text Box 21">
              <a:extLst>
                <a:ext uri="{FF2B5EF4-FFF2-40B4-BE49-F238E27FC236}">
                  <a16:creationId xmlns:a16="http://schemas.microsoft.com/office/drawing/2014/main" id="{FAAFCEFA-72E4-8E54-AAC3-8CADEF29A774}"/>
                </a:ext>
              </a:extLst>
            </p:cNvPr>
            <p:cNvSpPr txBox="1">
              <a:spLocks noChangeArrowheads="1"/>
            </p:cNvSpPr>
            <p:nvPr/>
          </p:nvSpPr>
          <p:spPr bwMode="auto">
            <a:xfrm>
              <a:off x="886997" y="3247669"/>
              <a:ext cx="4038783"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dirty="0">
                  <a:latin typeface="Times New Roman" panose="02020603050405020304" pitchFamily="18" charset="0"/>
                  <a:cs typeface="Times New Roman" panose="02020603050405020304" pitchFamily="18" charset="0"/>
                  <a:sym typeface="WP Greek Century"/>
                </a:rPr>
                <a:t>Lateral turbulence</a:t>
              </a:r>
              <a:endParaRPr lang="en-US" altLang="en-US"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95257088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57C17D5-BF00-4E67-AC9D-2FE40DA4B53C}"/>
              </a:ext>
            </a:extLst>
          </p:cNvPr>
          <p:cNvSpPr>
            <a:spLocks noGrp="1"/>
          </p:cNvSpPr>
          <p:nvPr>
            <p:ph type="title"/>
          </p:nvPr>
        </p:nvSpPr>
        <p:spPr>
          <a:xfrm>
            <a:off x="2118050" y="3629778"/>
            <a:ext cx="5563836" cy="995249"/>
          </a:xfrm>
        </p:spPr>
        <p:txBody>
          <a:bodyPr/>
          <a:lstStyle/>
          <a:p>
            <a:pPr eaLnBrk="1" hangingPunct="1">
              <a:defRPr/>
            </a:pPr>
            <a:r>
              <a:rPr lang="en-US" dirty="0">
                <a:latin typeface="Times New Roman" panose="02020603050405020304" pitchFamily="18" charset="0"/>
                <a:cs typeface="Times New Roman" panose="02020603050405020304" pitchFamily="18" charset="0"/>
              </a:rPr>
              <a:t>Potential Temperature</a:t>
            </a:r>
          </a:p>
        </p:txBody>
      </p:sp>
      <mc:AlternateContent xmlns:mc="http://schemas.openxmlformats.org/markup-compatibility/2006" xmlns:a14="http://schemas.microsoft.com/office/drawing/2010/main">
        <mc:Choice Requires="a14">
          <p:sp>
            <p:nvSpPr>
              <p:cNvPr id="11" name="Text Box 21">
                <a:extLst>
                  <a:ext uri="{FF2B5EF4-FFF2-40B4-BE49-F238E27FC236}">
                    <a16:creationId xmlns:a16="http://schemas.microsoft.com/office/drawing/2014/main" id="{C78267DC-614F-0C23-EA34-4FDD2767CB61}"/>
                  </a:ext>
                </a:extLst>
              </p:cNvPr>
              <p:cNvSpPr txBox="1">
                <a:spLocks noChangeArrowheads="1"/>
              </p:cNvSpPr>
              <p:nvPr/>
            </p:nvSpPr>
            <p:spPr bwMode="auto">
              <a:xfrm>
                <a:off x="1804966" y="4765678"/>
                <a:ext cx="6190003" cy="646331"/>
              </a:xfrm>
              <a:prstGeom prst="rect">
                <a:avLst/>
              </a:prstGeom>
              <a:noFill/>
              <a:ln w="9525">
                <a:noFill/>
                <a:miter lim="800000"/>
                <a:headEnd/>
                <a:tailEnd/>
              </a:ln>
              <a:extLst>
                <a:ext uri="{909E8E84-426E-40DD-AFC4-6F175D3DCCD1}">
                  <a14:hiddenFill>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14:m>
                  <m:oMath xmlns:m="http://schemas.openxmlformats.org/officeDocument/2006/math">
                    <m:r>
                      <a:rPr lang="en-US" sz="3600" i="1">
                        <a:solidFill>
                          <a:srgbClr val="000000"/>
                        </a:solidFill>
                        <a:latin typeface="Cambria Math" panose="02040503050406030204" pitchFamily="18" charset="0"/>
                      </a:rPr>
                      <m:t>𝜃</m:t>
                    </m:r>
                  </m:oMath>
                </a14:m>
                <a:r>
                  <a:rPr lang="en-US" altLang="en-US" sz="3600" i="1" dirty="0">
                    <a:latin typeface="Times New Roman" panose="02020603050405020304" pitchFamily="18" charset="0"/>
                    <a:cs typeface="Times New Roman" panose="02020603050405020304" pitchFamily="18" charset="0"/>
                    <a:sym typeface="WP Greek Century"/>
                  </a:rPr>
                  <a:t>(z</a:t>
                </a:r>
                <a:r>
                  <a:rPr lang="en-US" altLang="en-US" sz="3600" dirty="0">
                    <a:latin typeface="Times New Roman" panose="02020603050405020304" pitchFamily="18" charset="0"/>
                    <a:cs typeface="Times New Roman" panose="02020603050405020304" pitchFamily="18" charset="0"/>
                    <a:sym typeface="WP Greek Century"/>
                  </a:rPr>
                  <a:t>) = function (</a:t>
                </a:r>
                <a14:m>
                  <m:oMath xmlns:m="http://schemas.openxmlformats.org/officeDocument/2006/math">
                    <m:sSub>
                      <m:sSubPr>
                        <m:ctrlPr>
                          <a:rPr lang="en-US" sz="3600" i="1">
                            <a:solidFill>
                              <a:srgbClr val="000000"/>
                            </a:solidFill>
                            <a:latin typeface="Cambria Math" panose="02040503050406030204" pitchFamily="18" charset="0"/>
                          </a:rPr>
                        </m:ctrlPr>
                      </m:sSubPr>
                      <m:e>
                        <m:r>
                          <a:rPr lang="en-US" sz="3600" i="1">
                            <a:solidFill>
                              <a:srgbClr val="000000"/>
                            </a:solidFill>
                            <a:latin typeface="Cambria Math" panose="02040503050406030204" pitchFamily="18" charset="0"/>
                          </a:rPr>
                          <m:t>𝜃</m:t>
                        </m:r>
                      </m:e>
                      <m:sub>
                        <m:r>
                          <a:rPr lang="en-US" sz="3600" i="1">
                            <a:solidFill>
                              <a:srgbClr val="000000"/>
                            </a:solidFill>
                            <a:latin typeface="Cambria Math" panose="02040503050406030204" pitchFamily="18" charset="0"/>
                          </a:rPr>
                          <m:t>∗</m:t>
                        </m:r>
                      </m:sub>
                    </m:sSub>
                  </m:oMath>
                </a14:m>
                <a:r>
                  <a:rPr lang="en-US" sz="3600" dirty="0"/>
                  <a:t> , </a:t>
                </a:r>
                <a14:m>
                  <m:oMath xmlns:m="http://schemas.openxmlformats.org/officeDocument/2006/math">
                    <m:sSub>
                      <m:sSubPr>
                        <m:ctrlPr>
                          <a:rPr lang="en-US" sz="3600" i="1">
                            <a:solidFill>
                              <a:srgbClr val="000000"/>
                            </a:solidFill>
                            <a:latin typeface="Cambria Math" panose="02040503050406030204" pitchFamily="18" charset="0"/>
                          </a:rPr>
                        </m:ctrlPr>
                      </m:sSubPr>
                      <m:e>
                        <m:r>
                          <a:rPr lang="en-US" sz="3600" i="1">
                            <a:solidFill>
                              <a:srgbClr val="000000"/>
                            </a:solidFill>
                            <a:latin typeface="Cambria Math" panose="02040503050406030204" pitchFamily="18" charset="0"/>
                          </a:rPr>
                          <m:t>𝑧</m:t>
                        </m:r>
                      </m:e>
                      <m:sub>
                        <m:r>
                          <a:rPr lang="en-US" sz="3600" i="1">
                            <a:solidFill>
                              <a:srgbClr val="000000"/>
                            </a:solidFill>
                            <a:latin typeface="Cambria Math" panose="02040503050406030204" pitchFamily="18" charset="0"/>
                          </a:rPr>
                          <m:t>𝑖𝑚</m:t>
                        </m:r>
                      </m:sub>
                    </m:sSub>
                  </m:oMath>
                </a14:m>
                <a:r>
                  <a:rPr lang="en-US" sz="3600" dirty="0"/>
                  <a:t> , </a:t>
                </a:r>
                <a14:m>
                  <m:oMath xmlns:m="http://schemas.openxmlformats.org/officeDocument/2006/math">
                    <m:r>
                      <a:rPr lang="en-US" sz="3600" b="0" i="1" smtClean="0">
                        <a:solidFill>
                          <a:srgbClr val="000000"/>
                        </a:solidFill>
                        <a:latin typeface="Cambria Math" panose="02040503050406030204" pitchFamily="18" charset="0"/>
                      </a:rPr>
                      <m:t>𝐿</m:t>
                    </m:r>
                  </m:oMath>
                </a14:m>
                <a:r>
                  <a:rPr lang="en-US" altLang="en-US" sz="3600" dirty="0">
                    <a:latin typeface="Times New Roman" panose="02020603050405020304" pitchFamily="18" charset="0"/>
                    <a:cs typeface="Times New Roman" panose="02020603050405020304" pitchFamily="18" charset="0"/>
                  </a:rPr>
                  <a:t>)</a:t>
                </a:r>
              </a:p>
            </p:txBody>
          </p:sp>
        </mc:Choice>
        <mc:Fallback xmlns="">
          <p:sp>
            <p:nvSpPr>
              <p:cNvPr id="11" name="Text Box 21">
                <a:extLst>
                  <a:ext uri="{FF2B5EF4-FFF2-40B4-BE49-F238E27FC236}">
                    <a16:creationId xmlns:a16="http://schemas.microsoft.com/office/drawing/2014/main" id="{C78267DC-614F-0C23-EA34-4FDD2767CB61}"/>
                  </a:ext>
                </a:extLst>
              </p:cNvPr>
              <p:cNvSpPr txBox="1">
                <a:spLocks noRot="1" noChangeAspect="1" noMove="1" noResize="1" noEditPoints="1" noAdjustHandles="1" noChangeArrowheads="1" noChangeShapeType="1" noTextEdit="1"/>
              </p:cNvSpPr>
              <p:nvPr/>
            </p:nvSpPr>
            <p:spPr bwMode="auto">
              <a:xfrm>
                <a:off x="1804966" y="4765678"/>
                <a:ext cx="6190003" cy="646331"/>
              </a:xfrm>
              <a:prstGeom prst="rect">
                <a:avLst/>
              </a:prstGeom>
              <a:blipFill>
                <a:blip r:embed="rId3"/>
                <a:stretch>
                  <a:fillRect t="-16981" b="-35849"/>
                </a:stretch>
              </a:blipFill>
              <a:ln w="9525">
                <a:no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noFill/>
                  </a:rPr>
                  <a:t> </a:t>
                </a:r>
              </a:p>
            </p:txBody>
          </p:sp>
        </mc:Fallback>
      </mc:AlternateContent>
      <p:sp>
        <p:nvSpPr>
          <p:cNvPr id="3" name="Title 3">
            <a:extLst>
              <a:ext uri="{FF2B5EF4-FFF2-40B4-BE49-F238E27FC236}">
                <a16:creationId xmlns:a16="http://schemas.microsoft.com/office/drawing/2014/main" id="{BEA0C991-DD20-D4B4-03F4-348E35384E24}"/>
              </a:ext>
            </a:extLst>
          </p:cNvPr>
          <p:cNvSpPr txBox="1">
            <a:spLocks/>
          </p:cNvSpPr>
          <p:nvPr/>
        </p:nvSpPr>
        <p:spPr bwMode="auto">
          <a:xfrm>
            <a:off x="2118050" y="175941"/>
            <a:ext cx="5563836" cy="99524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36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eaLnBrk="1" hangingPunct="1">
              <a:defRPr/>
            </a:pPr>
            <a:r>
              <a:rPr lang="en-US" dirty="0">
                <a:latin typeface="Times New Roman" panose="02020603050405020304" pitchFamily="18" charset="0"/>
                <a:cs typeface="Times New Roman" panose="02020603050405020304" pitchFamily="18" charset="0"/>
              </a:rPr>
              <a:t>Wind Speed</a:t>
            </a:r>
          </a:p>
        </p:txBody>
      </p:sp>
      <p:sp>
        <p:nvSpPr>
          <p:cNvPr id="8" name="TextBox 7">
            <a:extLst>
              <a:ext uri="{FF2B5EF4-FFF2-40B4-BE49-F238E27FC236}">
                <a16:creationId xmlns:a16="http://schemas.microsoft.com/office/drawing/2014/main" id="{D3EDBDDA-5425-C567-153D-5A2162B3646E}"/>
              </a:ext>
            </a:extLst>
          </p:cNvPr>
          <p:cNvSpPr txBox="1"/>
          <p:nvPr/>
        </p:nvSpPr>
        <p:spPr>
          <a:xfrm>
            <a:off x="2118050" y="1057856"/>
            <a:ext cx="5122505" cy="646331"/>
          </a:xfrm>
          <a:prstGeom prst="rect">
            <a:avLst/>
          </a:prstGeom>
          <a:noFill/>
        </p:spPr>
        <p:txBody>
          <a:bodyPr wrap="square" rtlCol="0">
            <a:spAutoFit/>
          </a:bodyPr>
          <a:lstStyle/>
          <a:p>
            <a:r>
              <a:rPr lang="en-US" sz="3600" i="1" dirty="0">
                <a:latin typeface="Times New Roman" panose="02020603050405020304" pitchFamily="18" charset="0"/>
                <a:cs typeface="Times New Roman" panose="02020603050405020304" pitchFamily="18" charset="0"/>
              </a:rPr>
              <a:t>U(z) = </a:t>
            </a:r>
            <a:r>
              <a:rPr lang="en-US" altLang="en-US" sz="3600" dirty="0">
                <a:latin typeface="Times New Roman" panose="02020603050405020304" pitchFamily="18" charset="0"/>
                <a:cs typeface="Times New Roman" panose="02020603050405020304" pitchFamily="18" charset="0"/>
                <a:sym typeface="WP Greek Century"/>
              </a:rPr>
              <a:t>function</a:t>
            </a:r>
            <a:r>
              <a:rPr lang="en-US" sz="3600" i="1" dirty="0">
                <a:latin typeface="Times New Roman" panose="02020603050405020304" pitchFamily="18" charset="0"/>
                <a:cs typeface="Times New Roman" panose="02020603050405020304" pitchFamily="18" charset="0"/>
              </a:rPr>
              <a:t>(u</a:t>
            </a:r>
            <a:r>
              <a:rPr lang="en-US" sz="3600" i="1" baseline="-25000" dirty="0">
                <a:latin typeface="Times New Roman" panose="02020603050405020304" pitchFamily="18" charset="0"/>
                <a:cs typeface="Times New Roman" panose="02020603050405020304" pitchFamily="18" charset="0"/>
              </a:rPr>
              <a:t>*</a:t>
            </a:r>
            <a:r>
              <a:rPr lang="en-US" sz="3600" i="1" dirty="0">
                <a:latin typeface="Times New Roman" panose="02020603050405020304" pitchFamily="18" charset="0"/>
                <a:cs typeface="Times New Roman" panose="02020603050405020304" pitchFamily="18" charset="0"/>
              </a:rPr>
              <a:t> , z</a:t>
            </a:r>
            <a:r>
              <a:rPr lang="en-US" sz="3600" i="1" baseline="-25000" dirty="0">
                <a:latin typeface="Times New Roman" panose="02020603050405020304" pitchFamily="18" charset="0"/>
                <a:cs typeface="Times New Roman" panose="02020603050405020304" pitchFamily="18" charset="0"/>
              </a:rPr>
              <a:t>o</a:t>
            </a:r>
            <a:r>
              <a:rPr lang="en-US" sz="3600" i="1" dirty="0">
                <a:latin typeface="Times New Roman" panose="02020603050405020304" pitchFamily="18" charset="0"/>
                <a:cs typeface="Times New Roman" panose="02020603050405020304" pitchFamily="18" charset="0"/>
              </a:rPr>
              <a:t> , L) </a:t>
            </a:r>
          </a:p>
        </p:txBody>
      </p:sp>
      <mc:AlternateContent xmlns:mc="http://schemas.openxmlformats.org/markup-compatibility/2006" xmlns:a14="http://schemas.microsoft.com/office/drawing/2010/main">
        <mc:Choice Requires="a14">
          <p:sp>
            <p:nvSpPr>
              <p:cNvPr id="2" name="Object 10">
                <a:extLst>
                  <a:ext uri="{FF2B5EF4-FFF2-40B4-BE49-F238E27FC236}">
                    <a16:creationId xmlns:a16="http://schemas.microsoft.com/office/drawing/2014/main" id="{7A9F5117-4FF5-A646-A656-9D315A184D18}"/>
                  </a:ext>
                </a:extLst>
              </p:cNvPr>
              <p:cNvSpPr txBox="1"/>
              <p:nvPr/>
            </p:nvSpPr>
            <p:spPr bwMode="auto">
              <a:xfrm>
                <a:off x="1804966" y="1987333"/>
                <a:ext cx="6482443" cy="1326060"/>
              </a:xfrm>
              <a:prstGeom prst="rect">
                <a:avLst/>
              </a:prstGeom>
              <a:noFill/>
              <a:ln>
                <a:solidFill>
                  <a:schemeClr val="accent1"/>
                </a:solidFill>
              </a:ln>
              <a:effectLst/>
            </p:spPr>
            <p:txBody>
              <a:bodyPr>
                <a:normAutofit fontScale="92500"/>
              </a:bodyPr>
              <a:lstStyle/>
              <a:p>
                <a14:m>
                  <m:oMath xmlns:m="http://schemas.openxmlformats.org/officeDocument/2006/math">
                    <m:f>
                      <m:fPr>
                        <m:ctrlPr>
                          <a:rPr lang="en-US" sz="4300" i="1">
                            <a:solidFill>
                              <a:srgbClr val="000000"/>
                            </a:solidFill>
                            <a:latin typeface="Cambria Math" panose="02040503050406030204" pitchFamily="18" charset="0"/>
                          </a:rPr>
                        </m:ctrlPr>
                      </m:fPr>
                      <m:num>
                        <m:r>
                          <a:rPr lang="en-US" sz="4300" i="1">
                            <a:solidFill>
                              <a:srgbClr val="000000"/>
                            </a:solidFill>
                            <a:latin typeface="Cambria Math" panose="02040503050406030204" pitchFamily="18" charset="0"/>
                          </a:rPr>
                          <m:t>𝑢</m:t>
                        </m:r>
                      </m:num>
                      <m:den>
                        <m:sSub>
                          <m:sSubPr>
                            <m:ctrlPr>
                              <a:rPr lang="en-US" sz="4300" i="1">
                                <a:solidFill>
                                  <a:srgbClr val="000000"/>
                                </a:solidFill>
                                <a:latin typeface="Cambria Math" panose="02040503050406030204" pitchFamily="18" charset="0"/>
                              </a:rPr>
                            </m:ctrlPr>
                          </m:sSubPr>
                          <m:e>
                            <m:r>
                              <a:rPr lang="en-US" sz="4300" i="1">
                                <a:solidFill>
                                  <a:srgbClr val="000000"/>
                                </a:solidFill>
                                <a:latin typeface="Cambria Math" panose="02040503050406030204" pitchFamily="18" charset="0"/>
                              </a:rPr>
                              <m:t>𝑢</m:t>
                            </m:r>
                          </m:e>
                          <m:sub>
                            <m:r>
                              <a:rPr lang="en-US" sz="4300" i="1">
                                <a:solidFill>
                                  <a:srgbClr val="000000"/>
                                </a:solidFill>
                                <a:latin typeface="Cambria Math" panose="02040503050406030204" pitchFamily="18" charset="0"/>
                              </a:rPr>
                              <m:t>∗</m:t>
                            </m:r>
                          </m:sub>
                        </m:sSub>
                      </m:den>
                    </m:f>
                    <m:r>
                      <a:rPr lang="en-US" sz="4300" i="1">
                        <a:solidFill>
                          <a:srgbClr val="000000"/>
                        </a:solidFill>
                        <a:latin typeface="Cambria Math" panose="02040503050406030204" pitchFamily="18" charset="0"/>
                      </a:rPr>
                      <m:t>=</m:t>
                    </m:r>
                    <m:f>
                      <m:fPr>
                        <m:ctrlPr>
                          <a:rPr lang="en-US" sz="4300" i="1">
                            <a:solidFill>
                              <a:srgbClr val="000000"/>
                            </a:solidFill>
                            <a:latin typeface="Cambria Math" panose="02040503050406030204" pitchFamily="18" charset="0"/>
                          </a:rPr>
                        </m:ctrlPr>
                      </m:fPr>
                      <m:num>
                        <m:r>
                          <a:rPr lang="en-US" sz="4300" i="1">
                            <a:solidFill>
                              <a:srgbClr val="000000"/>
                            </a:solidFill>
                            <a:latin typeface="Cambria Math" panose="02040503050406030204" pitchFamily="18" charset="0"/>
                          </a:rPr>
                          <m:t>1</m:t>
                        </m:r>
                      </m:num>
                      <m:den>
                        <m:r>
                          <a:rPr lang="en-US" sz="4300" i="1">
                            <a:solidFill>
                              <a:srgbClr val="000000"/>
                            </a:solidFill>
                            <a:latin typeface="Cambria Math" panose="02040503050406030204" pitchFamily="18" charset="0"/>
                          </a:rPr>
                          <m:t>𝑘</m:t>
                        </m:r>
                      </m:den>
                    </m:f>
                    <m:r>
                      <a:rPr lang="en-US" sz="4300" i="1">
                        <a:solidFill>
                          <a:srgbClr val="000000"/>
                        </a:solidFill>
                        <a:latin typeface="Cambria Math" panose="02040503050406030204" pitchFamily="18" charset="0"/>
                      </a:rPr>
                      <m:t>⋅</m:t>
                    </m:r>
                    <m:func>
                      <m:funcPr>
                        <m:ctrlPr>
                          <a:rPr lang="en-US" sz="4300" i="1">
                            <a:solidFill>
                              <a:srgbClr val="000000"/>
                            </a:solidFill>
                            <a:latin typeface="Cambria Math" panose="02040503050406030204" pitchFamily="18" charset="0"/>
                          </a:rPr>
                        </m:ctrlPr>
                      </m:funcPr>
                      <m:fName>
                        <m:r>
                          <m:rPr>
                            <m:sty m:val="p"/>
                          </m:rPr>
                          <a:rPr lang="en-US" sz="4300" i="0">
                            <a:solidFill>
                              <a:srgbClr val="000000"/>
                            </a:solidFill>
                            <a:latin typeface="Cambria Math" panose="02040503050406030204" pitchFamily="18" charset="0"/>
                          </a:rPr>
                          <m:t>ln</m:t>
                        </m:r>
                      </m:fName>
                      <m:e>
                        <m:d>
                          <m:dPr>
                            <m:ctrlPr>
                              <a:rPr lang="en-US" sz="4300" i="1">
                                <a:solidFill>
                                  <a:srgbClr val="000000"/>
                                </a:solidFill>
                                <a:latin typeface="Cambria Math" panose="02040503050406030204" pitchFamily="18" charset="0"/>
                              </a:rPr>
                            </m:ctrlPr>
                          </m:dPr>
                          <m:e>
                            <m:f>
                              <m:fPr>
                                <m:ctrlPr>
                                  <a:rPr lang="en-US" sz="4300" i="1">
                                    <a:solidFill>
                                      <a:srgbClr val="000000"/>
                                    </a:solidFill>
                                    <a:latin typeface="Cambria Math" panose="02040503050406030204" pitchFamily="18" charset="0"/>
                                  </a:rPr>
                                </m:ctrlPr>
                              </m:fPr>
                              <m:num>
                                <m:r>
                                  <a:rPr lang="en-US" sz="4300" i="1">
                                    <a:solidFill>
                                      <a:srgbClr val="000000"/>
                                    </a:solidFill>
                                    <a:latin typeface="Cambria Math" panose="02040503050406030204" pitchFamily="18" charset="0"/>
                                  </a:rPr>
                                  <m:t>𝑧</m:t>
                                </m:r>
                              </m:num>
                              <m:den>
                                <m:sSub>
                                  <m:sSubPr>
                                    <m:ctrlPr>
                                      <a:rPr lang="en-US" sz="4300" i="1">
                                        <a:solidFill>
                                          <a:srgbClr val="000000"/>
                                        </a:solidFill>
                                        <a:latin typeface="Cambria Math" panose="02040503050406030204" pitchFamily="18" charset="0"/>
                                      </a:rPr>
                                    </m:ctrlPr>
                                  </m:sSubPr>
                                  <m:e>
                                    <m:r>
                                      <a:rPr lang="en-US" sz="4300" i="1">
                                        <a:solidFill>
                                          <a:srgbClr val="000000"/>
                                        </a:solidFill>
                                        <a:latin typeface="Cambria Math" panose="02040503050406030204" pitchFamily="18" charset="0"/>
                                      </a:rPr>
                                      <m:t>𝑧</m:t>
                                    </m:r>
                                  </m:e>
                                  <m:sub>
                                    <m:r>
                                      <a:rPr lang="en-US" sz="4300" i="1">
                                        <a:solidFill>
                                          <a:srgbClr val="000000"/>
                                        </a:solidFill>
                                        <a:latin typeface="Cambria Math" panose="02040503050406030204" pitchFamily="18" charset="0"/>
                                      </a:rPr>
                                      <m:t>𝑜</m:t>
                                    </m:r>
                                  </m:sub>
                                </m:sSub>
                              </m:den>
                            </m:f>
                          </m:e>
                        </m:d>
                      </m:e>
                    </m:func>
                  </m:oMath>
                </a14:m>
                <a:r>
                  <a:rPr lang="en-US" sz="3600" dirty="0"/>
                  <a:t> + </a:t>
                </a:r>
                <a:r>
                  <a:rPr lang="en-US" sz="2800" dirty="0"/>
                  <a:t>stability correction</a:t>
                </a:r>
              </a:p>
            </p:txBody>
          </p:sp>
        </mc:Choice>
        <mc:Fallback xmlns="">
          <p:sp>
            <p:nvSpPr>
              <p:cNvPr id="2" name="Object 10">
                <a:extLst>
                  <a:ext uri="{FF2B5EF4-FFF2-40B4-BE49-F238E27FC236}">
                    <a16:creationId xmlns:a16="http://schemas.microsoft.com/office/drawing/2014/main" id="{7A9F5117-4FF5-A646-A656-9D315A184D18}"/>
                  </a:ext>
                </a:extLst>
              </p:cNvPr>
              <p:cNvSpPr txBox="1">
                <a:spLocks noRot="1" noChangeAspect="1" noMove="1" noResize="1" noEditPoints="1" noAdjustHandles="1" noChangeArrowheads="1" noChangeShapeType="1" noTextEdit="1"/>
              </p:cNvSpPr>
              <p:nvPr/>
            </p:nvSpPr>
            <p:spPr bwMode="auto">
              <a:xfrm>
                <a:off x="1804966" y="1987333"/>
                <a:ext cx="6482443" cy="1326060"/>
              </a:xfrm>
              <a:prstGeom prst="rect">
                <a:avLst/>
              </a:prstGeom>
              <a:blipFill>
                <a:blip r:embed="rId4"/>
                <a:stretch>
                  <a:fillRect/>
                </a:stretch>
              </a:blipFill>
              <a:ln>
                <a:solidFill>
                  <a:schemeClr val="accent1"/>
                </a:solidFill>
              </a:ln>
              <a:effectLst/>
            </p:spPr>
            <p:txBody>
              <a:bodyPr/>
              <a:lstStyle/>
              <a:p>
                <a:r>
                  <a:rPr lang="en-US">
                    <a:noFill/>
                  </a:rPr>
                  <a:t> </a:t>
                </a:r>
              </a:p>
            </p:txBody>
          </p:sp>
        </mc:Fallback>
      </mc:AlternateContent>
    </p:spTree>
    <p:extLst>
      <p:ext uri="{BB962C8B-B14F-4D97-AF65-F5344CB8AC3E}">
        <p14:creationId xmlns:p14="http://schemas.microsoft.com/office/powerpoint/2010/main" val="36557667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Content Placeholder 6" descr="These two graphics depict the vertical profiles through the ABL of potential temperature (θ), mean horizontal wind speed (U), and turbulent velocities in the horizontal and vertical (σV and σW, respectively) in both stable (night) and convective (day) conditions. The turbulent velocities are the standard deviations of the mean horizontal and vertical wind speeds.">
            <a:extLst>
              <a:ext uri="{FF2B5EF4-FFF2-40B4-BE49-F238E27FC236}">
                <a16:creationId xmlns:a16="http://schemas.microsoft.com/office/drawing/2014/main" id="{A1079740-A979-4E70-A79C-171EFD455852}"/>
              </a:ext>
            </a:extLst>
          </p:cNvPr>
          <p:cNvSpPr>
            <a:spLocks noGrp="1"/>
          </p:cNvSpPr>
          <p:nvPr>
            <p:ph sz="half" idx="1"/>
          </p:nvPr>
        </p:nvSpPr>
        <p:spPr>
          <a:xfrm>
            <a:off x="1219200" y="1371600"/>
            <a:ext cx="7620000" cy="5486400"/>
          </a:xfrm>
        </p:spPr>
        <p:txBody>
          <a:bodyPr/>
          <a:lstStyle/>
          <a:p>
            <a:pPr eaLnBrk="1" hangingPunct="1">
              <a:buFont typeface="Wingdings" pitchFamily="2" charset="2"/>
              <a:buNone/>
            </a:pPr>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lvl="1" eaLnBrk="1" hangingPunct="1"/>
            <a:endParaRPr lang="en-US" altLang="en-US" sz="2000" dirty="0"/>
          </a:p>
          <a:p>
            <a:pPr eaLnBrk="1" hangingPunct="1">
              <a:buFont typeface="Wingdings" pitchFamily="2" charset="2"/>
              <a:buNone/>
            </a:pPr>
            <a:endParaRPr lang="en-US" altLang="en-US" sz="2000" dirty="0"/>
          </a:p>
        </p:txBody>
      </p:sp>
      <p:grpSp>
        <p:nvGrpSpPr>
          <p:cNvPr id="38917" name="Group 60" descr="These two graphics depict the vertical profiles through the ABL of potential temperature (θ), mean horizontal wind speed (U), and turbulent velocities in the horizontal and vertical (σV and σW, respectively) in both stable (night) and convective (day) conditions. The turbulent velocities are the standard deviations of the mean horizontal and vertical wind speeds.&#10;&#10;Incidentally, neutral conditions never truly exists, although the ABL might be “near-neutral.”&#10;&#10;Zim and Zic represent the mixing height, where Zim indicates the shallow mixing height is primarily from mechanical mixing under stable conditions and Zic indicates the mixing height is due to convection. &#10;&#10;Characteristics of the SBL:&#10; &#10;Potential temperature is the temperature that a parcel of air would have if brought to the surface adiabatically.&#10;Potential temperature and mean horizontal wind speed increase with height with sharp increases nearer the surface and a more gradual increase at higher altitudes.&#10;In contrast, the turbulent velocities, which are primarily mechanically driven by the interaction with the earth’s surface (obstacles, land cover), decrease with height. In other words, though the wind speed increases with height, the turbulence is greater nearer the surface where the wind speeds are lighter, but the flow is interrupted or obstructed by obstacles at the surface or the roughness of the land cover.">
            <a:extLst>
              <a:ext uri="{FF2B5EF4-FFF2-40B4-BE49-F238E27FC236}">
                <a16:creationId xmlns:a16="http://schemas.microsoft.com/office/drawing/2014/main" id="{DC99522E-4C9B-4905-AD73-A0AB4E709718}"/>
              </a:ext>
            </a:extLst>
          </p:cNvPr>
          <p:cNvGrpSpPr>
            <a:grpSpLocks/>
          </p:cNvGrpSpPr>
          <p:nvPr/>
        </p:nvGrpSpPr>
        <p:grpSpPr bwMode="auto">
          <a:xfrm>
            <a:off x="1371600" y="1600112"/>
            <a:ext cx="7273925" cy="4140200"/>
            <a:chOff x="240" y="480"/>
            <a:chExt cx="5305" cy="3185"/>
          </a:xfrm>
        </p:grpSpPr>
        <p:sp>
          <p:nvSpPr>
            <p:cNvPr id="38918" name="Line 4">
              <a:extLst>
                <a:ext uri="{FF2B5EF4-FFF2-40B4-BE49-F238E27FC236}">
                  <a16:creationId xmlns:a16="http://schemas.microsoft.com/office/drawing/2014/main" id="{58847E43-B469-4596-9FB6-7195A24732BD}"/>
                </a:ext>
              </a:extLst>
            </p:cNvPr>
            <p:cNvSpPr>
              <a:spLocks noChangeShapeType="1"/>
            </p:cNvSpPr>
            <p:nvPr/>
          </p:nvSpPr>
          <p:spPr bwMode="auto">
            <a:xfrm>
              <a:off x="336" y="3648"/>
              <a:ext cx="1872" cy="0"/>
            </a:xfrm>
            <a:prstGeom prst="line">
              <a:avLst/>
            </a:prstGeom>
            <a:noFill/>
            <a:ln w="25400">
              <a:solidFill>
                <a:srgbClr val="000080"/>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8919" name="Line 5">
              <a:extLst>
                <a:ext uri="{FF2B5EF4-FFF2-40B4-BE49-F238E27FC236}">
                  <a16:creationId xmlns:a16="http://schemas.microsoft.com/office/drawing/2014/main" id="{CC1BC90A-38E8-4F07-B256-69C24CB57853}"/>
                </a:ext>
              </a:extLst>
            </p:cNvPr>
            <p:cNvSpPr>
              <a:spLocks noChangeShapeType="1"/>
            </p:cNvSpPr>
            <p:nvPr/>
          </p:nvSpPr>
          <p:spPr bwMode="auto">
            <a:xfrm>
              <a:off x="2592" y="3648"/>
              <a:ext cx="2880" cy="0"/>
            </a:xfrm>
            <a:prstGeom prst="line">
              <a:avLst/>
            </a:prstGeom>
            <a:noFill/>
            <a:ln w="25400">
              <a:solidFill>
                <a:srgbClr val="9B2F09"/>
              </a:solidFill>
              <a:miter lim="800000"/>
              <a:headEnd/>
              <a:tailEnd/>
            </a:ln>
            <a:extLst>
              <a:ext uri="{909E8E84-426E-40DD-AFC4-6F175D3DCCD1}">
                <a14:hiddenFill xmlns:a14="http://schemas.microsoft.com/office/drawing/2010/main">
                  <a:noFill/>
                </a14:hiddenFill>
              </a:ext>
            </a:extLst>
          </p:spPr>
          <p:txBody>
            <a:bodyPr wrap="none"/>
            <a:lstStyle/>
            <a:p>
              <a:endParaRPr lang="en-US"/>
            </a:p>
          </p:txBody>
        </p:sp>
        <p:sp>
          <p:nvSpPr>
            <p:cNvPr id="38920" name="Freeform 10">
              <a:extLst>
                <a:ext uri="{FF2B5EF4-FFF2-40B4-BE49-F238E27FC236}">
                  <a16:creationId xmlns:a16="http://schemas.microsoft.com/office/drawing/2014/main" id="{C2359F13-68F0-43F1-AC75-056DA2C6E89D}"/>
                </a:ext>
              </a:extLst>
            </p:cNvPr>
            <p:cNvSpPr>
              <a:spLocks/>
            </p:cNvSpPr>
            <p:nvPr/>
          </p:nvSpPr>
          <p:spPr bwMode="auto">
            <a:xfrm>
              <a:off x="576" y="2832"/>
              <a:ext cx="288" cy="816"/>
            </a:xfrm>
            <a:custGeom>
              <a:avLst/>
              <a:gdLst>
                <a:gd name="T0" fmla="*/ 0 w 240"/>
                <a:gd name="T1" fmla="*/ 58458 h 672"/>
                <a:gd name="T2" fmla="*/ 9571 w 240"/>
                <a:gd name="T3" fmla="*/ 45882 h 672"/>
                <a:gd name="T4" fmla="*/ 15934 w 240"/>
                <a:gd name="T5" fmla="*/ 0 h 672"/>
                <a:gd name="T6" fmla="*/ 0 60000 65536"/>
                <a:gd name="T7" fmla="*/ 0 60000 65536"/>
                <a:gd name="T8" fmla="*/ 0 60000 65536"/>
                <a:gd name="T9" fmla="*/ 0 w 240"/>
                <a:gd name="T10" fmla="*/ 0 h 672"/>
                <a:gd name="T11" fmla="*/ 240 w 240"/>
                <a:gd name="T12" fmla="*/ 672 h 672"/>
              </a:gdLst>
              <a:ahLst/>
              <a:cxnLst>
                <a:cxn ang="T6">
                  <a:pos x="T0" y="T1"/>
                </a:cxn>
                <a:cxn ang="T7">
                  <a:pos x="T2" y="T3"/>
                </a:cxn>
                <a:cxn ang="T8">
                  <a:pos x="T4" y="T5"/>
                </a:cxn>
              </a:cxnLst>
              <a:rect l="T9" t="T10" r="T11" b="T12"/>
              <a:pathLst>
                <a:path w="240" h="672">
                  <a:moveTo>
                    <a:pt x="0" y="672"/>
                  </a:moveTo>
                  <a:cubicBezTo>
                    <a:pt x="52" y="656"/>
                    <a:pt x="104" y="640"/>
                    <a:pt x="144" y="528"/>
                  </a:cubicBezTo>
                  <a:cubicBezTo>
                    <a:pt x="184" y="416"/>
                    <a:pt x="212" y="208"/>
                    <a:pt x="240" y="0"/>
                  </a:cubicBezTo>
                </a:path>
              </a:pathLst>
            </a:custGeom>
            <a:noFill/>
            <a:ln w="19050" cap="flat" cmpd="sng">
              <a:solidFill>
                <a:srgbClr val="000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21" name="Freeform 11">
              <a:extLst>
                <a:ext uri="{FF2B5EF4-FFF2-40B4-BE49-F238E27FC236}">
                  <a16:creationId xmlns:a16="http://schemas.microsoft.com/office/drawing/2014/main" id="{8D777B2B-283C-4827-AD88-30032B92EBA9}"/>
                </a:ext>
              </a:extLst>
            </p:cNvPr>
            <p:cNvSpPr>
              <a:spLocks/>
            </p:cNvSpPr>
            <p:nvPr/>
          </p:nvSpPr>
          <p:spPr bwMode="auto">
            <a:xfrm>
              <a:off x="960" y="2832"/>
              <a:ext cx="240" cy="816"/>
            </a:xfrm>
            <a:custGeom>
              <a:avLst/>
              <a:gdLst>
                <a:gd name="T0" fmla="*/ 0 w 240"/>
                <a:gd name="T1" fmla="*/ 58458 h 672"/>
                <a:gd name="T2" fmla="*/ 144 w 240"/>
                <a:gd name="T3" fmla="*/ 45882 h 672"/>
                <a:gd name="T4" fmla="*/ 240 w 240"/>
                <a:gd name="T5" fmla="*/ 0 h 672"/>
                <a:gd name="T6" fmla="*/ 0 60000 65536"/>
                <a:gd name="T7" fmla="*/ 0 60000 65536"/>
                <a:gd name="T8" fmla="*/ 0 60000 65536"/>
                <a:gd name="T9" fmla="*/ 0 w 240"/>
                <a:gd name="T10" fmla="*/ 0 h 672"/>
                <a:gd name="T11" fmla="*/ 240 w 240"/>
                <a:gd name="T12" fmla="*/ 672 h 672"/>
              </a:gdLst>
              <a:ahLst/>
              <a:cxnLst>
                <a:cxn ang="T6">
                  <a:pos x="T0" y="T1"/>
                </a:cxn>
                <a:cxn ang="T7">
                  <a:pos x="T2" y="T3"/>
                </a:cxn>
                <a:cxn ang="T8">
                  <a:pos x="T4" y="T5"/>
                </a:cxn>
              </a:cxnLst>
              <a:rect l="T9" t="T10" r="T11" b="T12"/>
              <a:pathLst>
                <a:path w="240" h="672">
                  <a:moveTo>
                    <a:pt x="0" y="672"/>
                  </a:moveTo>
                  <a:cubicBezTo>
                    <a:pt x="52" y="656"/>
                    <a:pt x="104" y="640"/>
                    <a:pt x="144" y="528"/>
                  </a:cubicBezTo>
                  <a:cubicBezTo>
                    <a:pt x="184" y="416"/>
                    <a:pt x="212" y="208"/>
                    <a:pt x="240" y="0"/>
                  </a:cubicBezTo>
                </a:path>
              </a:pathLst>
            </a:custGeom>
            <a:noFill/>
            <a:ln w="19050" cap="flat" cmpd="sng">
              <a:solidFill>
                <a:srgbClr val="000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22" name="Freeform 14">
              <a:extLst>
                <a:ext uri="{FF2B5EF4-FFF2-40B4-BE49-F238E27FC236}">
                  <a16:creationId xmlns:a16="http://schemas.microsoft.com/office/drawing/2014/main" id="{CC1A6A51-C628-4712-B9BB-443B69D07DC7}"/>
                </a:ext>
              </a:extLst>
            </p:cNvPr>
            <p:cNvSpPr>
              <a:spLocks/>
            </p:cNvSpPr>
            <p:nvPr/>
          </p:nvSpPr>
          <p:spPr bwMode="auto">
            <a:xfrm>
              <a:off x="1440" y="2832"/>
              <a:ext cx="192" cy="825"/>
            </a:xfrm>
            <a:custGeom>
              <a:avLst/>
              <a:gdLst>
                <a:gd name="T0" fmla="*/ 192 w 192"/>
                <a:gd name="T1" fmla="*/ 43779 h 688"/>
                <a:gd name="T2" fmla="*/ 48 w 192"/>
                <a:gd name="T3" fmla="*/ 37563 h 688"/>
                <a:gd name="T4" fmla="*/ 0 w 192"/>
                <a:gd name="T5" fmla="*/ 0 h 688"/>
                <a:gd name="T6" fmla="*/ 0 60000 65536"/>
                <a:gd name="T7" fmla="*/ 0 60000 65536"/>
                <a:gd name="T8" fmla="*/ 0 60000 65536"/>
                <a:gd name="T9" fmla="*/ 0 w 192"/>
                <a:gd name="T10" fmla="*/ 0 h 688"/>
                <a:gd name="T11" fmla="*/ 192 w 192"/>
                <a:gd name="T12" fmla="*/ 688 h 688"/>
              </a:gdLst>
              <a:ahLst/>
              <a:cxnLst>
                <a:cxn ang="T6">
                  <a:pos x="T0" y="T1"/>
                </a:cxn>
                <a:cxn ang="T7">
                  <a:pos x="T2" y="T3"/>
                </a:cxn>
                <a:cxn ang="T8">
                  <a:pos x="T4" y="T5"/>
                </a:cxn>
              </a:cxnLst>
              <a:rect l="T9" t="T10" r="T11" b="T12"/>
              <a:pathLst>
                <a:path w="192" h="688">
                  <a:moveTo>
                    <a:pt x="192" y="672"/>
                  </a:moveTo>
                  <a:cubicBezTo>
                    <a:pt x="136" y="680"/>
                    <a:pt x="80" y="688"/>
                    <a:pt x="48" y="576"/>
                  </a:cubicBezTo>
                  <a:cubicBezTo>
                    <a:pt x="16" y="464"/>
                    <a:pt x="0" y="0"/>
                    <a:pt x="0" y="0"/>
                  </a:cubicBezTo>
                </a:path>
              </a:pathLst>
            </a:custGeom>
            <a:noFill/>
            <a:ln w="19050" cap="flat" cmpd="sng">
              <a:solidFill>
                <a:srgbClr val="000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23" name="Freeform 16">
              <a:extLst>
                <a:ext uri="{FF2B5EF4-FFF2-40B4-BE49-F238E27FC236}">
                  <a16:creationId xmlns:a16="http://schemas.microsoft.com/office/drawing/2014/main" id="{349766CC-E171-4A43-85B5-8B926553505F}"/>
                </a:ext>
              </a:extLst>
            </p:cNvPr>
            <p:cNvSpPr>
              <a:spLocks/>
            </p:cNvSpPr>
            <p:nvPr/>
          </p:nvSpPr>
          <p:spPr bwMode="auto">
            <a:xfrm>
              <a:off x="1824" y="2832"/>
              <a:ext cx="192" cy="825"/>
            </a:xfrm>
            <a:custGeom>
              <a:avLst/>
              <a:gdLst>
                <a:gd name="T0" fmla="*/ 192 w 192"/>
                <a:gd name="T1" fmla="*/ 43779 h 688"/>
                <a:gd name="T2" fmla="*/ 48 w 192"/>
                <a:gd name="T3" fmla="*/ 37563 h 688"/>
                <a:gd name="T4" fmla="*/ 0 w 192"/>
                <a:gd name="T5" fmla="*/ 0 h 688"/>
                <a:gd name="T6" fmla="*/ 0 60000 65536"/>
                <a:gd name="T7" fmla="*/ 0 60000 65536"/>
                <a:gd name="T8" fmla="*/ 0 60000 65536"/>
                <a:gd name="T9" fmla="*/ 0 w 192"/>
                <a:gd name="T10" fmla="*/ 0 h 688"/>
                <a:gd name="T11" fmla="*/ 192 w 192"/>
                <a:gd name="T12" fmla="*/ 688 h 688"/>
              </a:gdLst>
              <a:ahLst/>
              <a:cxnLst>
                <a:cxn ang="T6">
                  <a:pos x="T0" y="T1"/>
                </a:cxn>
                <a:cxn ang="T7">
                  <a:pos x="T2" y="T3"/>
                </a:cxn>
                <a:cxn ang="T8">
                  <a:pos x="T4" y="T5"/>
                </a:cxn>
              </a:cxnLst>
              <a:rect l="T9" t="T10" r="T11" b="T12"/>
              <a:pathLst>
                <a:path w="192" h="688">
                  <a:moveTo>
                    <a:pt x="192" y="672"/>
                  </a:moveTo>
                  <a:cubicBezTo>
                    <a:pt x="136" y="680"/>
                    <a:pt x="80" y="688"/>
                    <a:pt x="48" y="576"/>
                  </a:cubicBezTo>
                  <a:cubicBezTo>
                    <a:pt x="16" y="464"/>
                    <a:pt x="0" y="0"/>
                    <a:pt x="0" y="0"/>
                  </a:cubicBezTo>
                </a:path>
              </a:pathLst>
            </a:custGeom>
            <a:noFill/>
            <a:ln w="19050" cap="flat" cmpd="sng">
              <a:solidFill>
                <a:srgbClr val="000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24" name="Freeform 20">
              <a:extLst>
                <a:ext uri="{FF2B5EF4-FFF2-40B4-BE49-F238E27FC236}">
                  <a16:creationId xmlns:a16="http://schemas.microsoft.com/office/drawing/2014/main" id="{D51D471A-6035-4F67-95FB-5099B6A26137}"/>
                </a:ext>
              </a:extLst>
            </p:cNvPr>
            <p:cNvSpPr>
              <a:spLocks/>
            </p:cNvSpPr>
            <p:nvPr/>
          </p:nvSpPr>
          <p:spPr bwMode="auto">
            <a:xfrm>
              <a:off x="336" y="2784"/>
              <a:ext cx="1776" cy="48"/>
            </a:xfrm>
            <a:custGeom>
              <a:avLst/>
              <a:gdLst>
                <a:gd name="T0" fmla="*/ 0 w 1776"/>
                <a:gd name="T1" fmla="*/ 0 h 48"/>
                <a:gd name="T2" fmla="*/ 240 w 1776"/>
                <a:gd name="T3" fmla="*/ 48 h 48"/>
                <a:gd name="T4" fmla="*/ 480 w 1776"/>
                <a:gd name="T5" fmla="*/ 0 h 48"/>
                <a:gd name="T6" fmla="*/ 816 w 1776"/>
                <a:gd name="T7" fmla="*/ 48 h 48"/>
                <a:gd name="T8" fmla="*/ 1008 w 1776"/>
                <a:gd name="T9" fmla="*/ 0 h 48"/>
                <a:gd name="T10" fmla="*/ 1296 w 1776"/>
                <a:gd name="T11" fmla="*/ 48 h 48"/>
                <a:gd name="T12" fmla="*/ 1536 w 1776"/>
                <a:gd name="T13" fmla="*/ 0 h 48"/>
                <a:gd name="T14" fmla="*/ 1776 w 1776"/>
                <a:gd name="T15" fmla="*/ 48 h 48"/>
                <a:gd name="T16" fmla="*/ 0 60000 65536"/>
                <a:gd name="T17" fmla="*/ 0 60000 65536"/>
                <a:gd name="T18" fmla="*/ 0 60000 65536"/>
                <a:gd name="T19" fmla="*/ 0 60000 65536"/>
                <a:gd name="T20" fmla="*/ 0 60000 65536"/>
                <a:gd name="T21" fmla="*/ 0 60000 65536"/>
                <a:gd name="T22" fmla="*/ 0 60000 65536"/>
                <a:gd name="T23" fmla="*/ 0 60000 65536"/>
                <a:gd name="T24" fmla="*/ 0 w 1776"/>
                <a:gd name="T25" fmla="*/ 0 h 48"/>
                <a:gd name="T26" fmla="*/ 1776 w 1776"/>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76" h="48">
                  <a:moveTo>
                    <a:pt x="0" y="0"/>
                  </a:moveTo>
                  <a:cubicBezTo>
                    <a:pt x="80" y="24"/>
                    <a:pt x="160" y="48"/>
                    <a:pt x="240" y="48"/>
                  </a:cubicBezTo>
                  <a:cubicBezTo>
                    <a:pt x="320" y="48"/>
                    <a:pt x="384" y="0"/>
                    <a:pt x="480" y="0"/>
                  </a:cubicBezTo>
                  <a:cubicBezTo>
                    <a:pt x="576" y="0"/>
                    <a:pt x="728" y="48"/>
                    <a:pt x="816" y="48"/>
                  </a:cubicBezTo>
                  <a:cubicBezTo>
                    <a:pt x="904" y="48"/>
                    <a:pt x="928" y="0"/>
                    <a:pt x="1008" y="0"/>
                  </a:cubicBezTo>
                  <a:cubicBezTo>
                    <a:pt x="1088" y="0"/>
                    <a:pt x="1208" y="48"/>
                    <a:pt x="1296" y="48"/>
                  </a:cubicBezTo>
                  <a:cubicBezTo>
                    <a:pt x="1384" y="48"/>
                    <a:pt x="1456" y="0"/>
                    <a:pt x="1536" y="0"/>
                  </a:cubicBezTo>
                  <a:cubicBezTo>
                    <a:pt x="1616" y="0"/>
                    <a:pt x="1696" y="24"/>
                    <a:pt x="1776" y="48"/>
                  </a:cubicBezTo>
                </a:path>
              </a:pathLst>
            </a:custGeom>
            <a:noFill/>
            <a:ln w="25400" cap="flat" cmpd="sng">
              <a:solidFill>
                <a:srgbClr val="000080"/>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25" name="Text Box 21">
              <a:extLst>
                <a:ext uri="{FF2B5EF4-FFF2-40B4-BE49-F238E27FC236}">
                  <a16:creationId xmlns:a16="http://schemas.microsoft.com/office/drawing/2014/main" id="{165C2EF5-88C5-4A51-B06B-47E9C9711E8A}"/>
                </a:ext>
              </a:extLst>
            </p:cNvPr>
            <p:cNvSpPr txBox="1">
              <a:spLocks noChangeArrowheads="1"/>
            </p:cNvSpPr>
            <p:nvPr/>
          </p:nvSpPr>
          <p:spPr bwMode="auto">
            <a:xfrm>
              <a:off x="1440" y="3168"/>
              <a:ext cx="4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a:latin typeface="Times New Roman" panose="02020603050405020304" pitchFamily="18" charset="0"/>
                  <a:cs typeface="Times New Roman" panose="02020603050405020304" pitchFamily="18" charset="0"/>
                  <a:sym typeface="WP Greek Century"/>
                </a:rPr>
                <a:t>σ</a:t>
              </a:r>
              <a:r>
                <a:rPr lang="en-US" altLang="en-US" sz="1800" baseline="-25000">
                  <a:latin typeface="Times New Roman" panose="02020603050405020304" pitchFamily="18" charset="0"/>
                  <a:cs typeface="Times New Roman" panose="02020603050405020304" pitchFamily="18" charset="0"/>
                  <a:sym typeface="WP Greek Century"/>
                </a:rPr>
                <a:t>W</a:t>
              </a:r>
              <a:endParaRPr lang="en-US" altLang="en-US" sz="1800">
                <a:latin typeface="Times New Roman" panose="02020603050405020304" pitchFamily="18" charset="0"/>
                <a:cs typeface="Times New Roman" panose="02020603050405020304" pitchFamily="18" charset="0"/>
              </a:endParaRPr>
            </a:p>
          </p:txBody>
        </p:sp>
        <p:sp>
          <p:nvSpPr>
            <p:cNvPr id="38926" name="Text Box 22">
              <a:extLst>
                <a:ext uri="{FF2B5EF4-FFF2-40B4-BE49-F238E27FC236}">
                  <a16:creationId xmlns:a16="http://schemas.microsoft.com/office/drawing/2014/main" id="{6B26EFF2-513C-4FF7-A49B-CB20FD1D53ED}"/>
                </a:ext>
              </a:extLst>
            </p:cNvPr>
            <p:cNvSpPr txBox="1">
              <a:spLocks noChangeArrowheads="1"/>
            </p:cNvSpPr>
            <p:nvPr/>
          </p:nvSpPr>
          <p:spPr bwMode="auto">
            <a:xfrm>
              <a:off x="1776" y="3168"/>
              <a:ext cx="4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a:latin typeface="Times New Roman" panose="02020603050405020304" pitchFamily="18" charset="0"/>
                  <a:cs typeface="Times New Roman" panose="02020603050405020304" pitchFamily="18" charset="0"/>
                  <a:sym typeface="WP Greek Century"/>
                </a:rPr>
                <a:t>σ</a:t>
              </a:r>
              <a:r>
                <a:rPr lang="en-US" altLang="en-US" sz="1800" baseline="-25000">
                  <a:latin typeface="Times New Roman" panose="02020603050405020304" pitchFamily="18" charset="0"/>
                  <a:cs typeface="Times New Roman" panose="02020603050405020304" pitchFamily="18" charset="0"/>
                  <a:sym typeface="WP Greek Century"/>
                </a:rPr>
                <a:t>V</a:t>
              </a:r>
              <a:endParaRPr lang="en-US" altLang="en-US" sz="1800">
                <a:latin typeface="Times New Roman" panose="02020603050405020304" pitchFamily="18" charset="0"/>
                <a:cs typeface="Times New Roman" panose="02020603050405020304" pitchFamily="18" charset="0"/>
              </a:endParaRPr>
            </a:p>
          </p:txBody>
        </p:sp>
        <p:sp>
          <p:nvSpPr>
            <p:cNvPr id="38927" name="Text Box 23">
              <a:extLst>
                <a:ext uri="{FF2B5EF4-FFF2-40B4-BE49-F238E27FC236}">
                  <a16:creationId xmlns:a16="http://schemas.microsoft.com/office/drawing/2014/main" id="{85B58A5B-C0B6-404B-A9DD-42A1BBB37A1D}"/>
                </a:ext>
              </a:extLst>
            </p:cNvPr>
            <p:cNvSpPr txBox="1">
              <a:spLocks noChangeArrowheads="1"/>
            </p:cNvSpPr>
            <p:nvPr/>
          </p:nvSpPr>
          <p:spPr bwMode="auto">
            <a:xfrm>
              <a:off x="960" y="3072"/>
              <a:ext cx="219"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u</a:t>
              </a:r>
            </a:p>
          </p:txBody>
        </p:sp>
        <p:sp>
          <p:nvSpPr>
            <p:cNvPr id="38928" name="Text Box 24">
              <a:extLst>
                <a:ext uri="{FF2B5EF4-FFF2-40B4-BE49-F238E27FC236}">
                  <a16:creationId xmlns:a16="http://schemas.microsoft.com/office/drawing/2014/main" id="{1259CC5C-01B3-4F17-BD39-973C21B064F8}"/>
                </a:ext>
              </a:extLst>
            </p:cNvPr>
            <p:cNvSpPr txBox="1">
              <a:spLocks noChangeArrowheads="1"/>
            </p:cNvSpPr>
            <p:nvPr/>
          </p:nvSpPr>
          <p:spPr bwMode="auto">
            <a:xfrm>
              <a:off x="607" y="3072"/>
              <a:ext cx="215"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a:latin typeface="Times New Roman" panose="02020603050405020304" pitchFamily="18" charset="0"/>
                  <a:cs typeface="Times New Roman" panose="02020603050405020304" pitchFamily="18" charset="0"/>
                  <a:sym typeface="WP Greek Century"/>
                </a:rPr>
                <a:t>θ</a:t>
              </a:r>
              <a:endParaRPr lang="en-US" altLang="en-US" sz="1800">
                <a:latin typeface="Times New Roman" panose="02020603050405020304" pitchFamily="18" charset="0"/>
                <a:cs typeface="Times New Roman" panose="02020603050405020304" pitchFamily="18" charset="0"/>
              </a:endParaRPr>
            </a:p>
          </p:txBody>
        </p:sp>
        <p:sp>
          <p:nvSpPr>
            <p:cNvPr id="38929" name="Text Box 25">
              <a:extLst>
                <a:ext uri="{FF2B5EF4-FFF2-40B4-BE49-F238E27FC236}">
                  <a16:creationId xmlns:a16="http://schemas.microsoft.com/office/drawing/2014/main" id="{8BA7E147-9A6B-40D7-B894-11769A96D37D}"/>
                </a:ext>
              </a:extLst>
            </p:cNvPr>
            <p:cNvSpPr txBox="1">
              <a:spLocks noChangeArrowheads="1"/>
            </p:cNvSpPr>
            <p:nvPr/>
          </p:nvSpPr>
          <p:spPr bwMode="auto">
            <a:xfrm>
              <a:off x="240" y="3081"/>
              <a:ext cx="357"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err="1">
                  <a:latin typeface="Times New Roman" panose="02020603050405020304" pitchFamily="18" charset="0"/>
                  <a:cs typeface="Times New Roman" panose="02020603050405020304" pitchFamily="18" charset="0"/>
                </a:rPr>
                <a:t>Z</a:t>
              </a:r>
              <a:r>
                <a:rPr lang="en-US" altLang="en-US" sz="1800" baseline="-25000" dirty="0" err="1">
                  <a:latin typeface="Times New Roman" panose="02020603050405020304" pitchFamily="18" charset="0"/>
                  <a:cs typeface="Times New Roman" panose="02020603050405020304" pitchFamily="18" charset="0"/>
                </a:rPr>
                <a:t>im</a:t>
              </a:r>
              <a:endParaRPr lang="en-US" altLang="en-US" sz="1800" dirty="0">
                <a:latin typeface="Times New Roman" panose="02020603050405020304" pitchFamily="18" charset="0"/>
                <a:cs typeface="Times New Roman" panose="02020603050405020304" pitchFamily="18" charset="0"/>
              </a:endParaRPr>
            </a:p>
          </p:txBody>
        </p:sp>
        <p:sp>
          <p:nvSpPr>
            <p:cNvPr id="38930" name="Line 26">
              <a:extLst>
                <a:ext uri="{FF2B5EF4-FFF2-40B4-BE49-F238E27FC236}">
                  <a16:creationId xmlns:a16="http://schemas.microsoft.com/office/drawing/2014/main" id="{4BF34A53-C516-4DEB-AD3B-8A68C927FB26}"/>
                </a:ext>
              </a:extLst>
            </p:cNvPr>
            <p:cNvSpPr>
              <a:spLocks noChangeShapeType="1"/>
            </p:cNvSpPr>
            <p:nvPr/>
          </p:nvSpPr>
          <p:spPr bwMode="auto">
            <a:xfrm flipV="1">
              <a:off x="384" y="2976"/>
              <a:ext cx="0" cy="192"/>
            </a:xfrm>
            <a:prstGeom prst="line">
              <a:avLst/>
            </a:prstGeom>
            <a:noFill/>
            <a:ln w="9525">
              <a:solidFill>
                <a:srgbClr val="000080"/>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8931" name="Line 27">
              <a:extLst>
                <a:ext uri="{FF2B5EF4-FFF2-40B4-BE49-F238E27FC236}">
                  <a16:creationId xmlns:a16="http://schemas.microsoft.com/office/drawing/2014/main" id="{F599A79A-DA6B-488A-BF73-A23D7CE1B19F}"/>
                </a:ext>
              </a:extLst>
            </p:cNvPr>
            <p:cNvSpPr>
              <a:spLocks noChangeShapeType="1"/>
            </p:cNvSpPr>
            <p:nvPr/>
          </p:nvSpPr>
          <p:spPr bwMode="auto">
            <a:xfrm>
              <a:off x="384" y="3360"/>
              <a:ext cx="0" cy="288"/>
            </a:xfrm>
            <a:prstGeom prst="line">
              <a:avLst/>
            </a:prstGeom>
            <a:noFill/>
            <a:ln w="9525">
              <a:solidFill>
                <a:srgbClr val="000080"/>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8932" name="Freeform 36">
              <a:extLst>
                <a:ext uri="{FF2B5EF4-FFF2-40B4-BE49-F238E27FC236}">
                  <a16:creationId xmlns:a16="http://schemas.microsoft.com/office/drawing/2014/main" id="{D8AC3C6A-A26B-41B3-889B-BB2DC3D10AA9}"/>
                </a:ext>
              </a:extLst>
            </p:cNvPr>
            <p:cNvSpPr>
              <a:spLocks/>
            </p:cNvSpPr>
            <p:nvPr/>
          </p:nvSpPr>
          <p:spPr bwMode="auto">
            <a:xfrm>
              <a:off x="3264" y="768"/>
              <a:ext cx="432" cy="2880"/>
            </a:xfrm>
            <a:custGeom>
              <a:avLst/>
              <a:gdLst>
                <a:gd name="T0" fmla="*/ 0 w 432"/>
                <a:gd name="T1" fmla="*/ 2880 h 2880"/>
                <a:gd name="T2" fmla="*/ 288 w 432"/>
                <a:gd name="T3" fmla="*/ 2352 h 2880"/>
                <a:gd name="T4" fmla="*/ 288 w 432"/>
                <a:gd name="T5" fmla="*/ 528 h 2880"/>
                <a:gd name="T6" fmla="*/ 432 w 432"/>
                <a:gd name="T7" fmla="*/ 0 h 2880"/>
                <a:gd name="T8" fmla="*/ 0 60000 65536"/>
                <a:gd name="T9" fmla="*/ 0 60000 65536"/>
                <a:gd name="T10" fmla="*/ 0 60000 65536"/>
                <a:gd name="T11" fmla="*/ 0 60000 65536"/>
                <a:gd name="T12" fmla="*/ 0 w 432"/>
                <a:gd name="T13" fmla="*/ 0 h 2880"/>
                <a:gd name="T14" fmla="*/ 432 w 432"/>
                <a:gd name="T15" fmla="*/ 2880 h 2880"/>
              </a:gdLst>
              <a:ahLst/>
              <a:cxnLst>
                <a:cxn ang="T8">
                  <a:pos x="T0" y="T1"/>
                </a:cxn>
                <a:cxn ang="T9">
                  <a:pos x="T2" y="T3"/>
                </a:cxn>
                <a:cxn ang="T10">
                  <a:pos x="T4" y="T5"/>
                </a:cxn>
                <a:cxn ang="T11">
                  <a:pos x="T6" y="T7"/>
                </a:cxn>
              </a:cxnLst>
              <a:rect l="T12" t="T13" r="T14" b="T15"/>
              <a:pathLst>
                <a:path w="432" h="2880">
                  <a:moveTo>
                    <a:pt x="0" y="2880"/>
                  </a:moveTo>
                  <a:cubicBezTo>
                    <a:pt x="120" y="2812"/>
                    <a:pt x="240" y="2744"/>
                    <a:pt x="288" y="2352"/>
                  </a:cubicBezTo>
                  <a:cubicBezTo>
                    <a:pt x="336" y="1960"/>
                    <a:pt x="264" y="920"/>
                    <a:pt x="288" y="528"/>
                  </a:cubicBezTo>
                  <a:cubicBezTo>
                    <a:pt x="312" y="136"/>
                    <a:pt x="408" y="88"/>
                    <a:pt x="432" y="0"/>
                  </a:cubicBezTo>
                </a:path>
              </a:pathLst>
            </a:custGeom>
            <a:noFill/>
            <a:ln w="19050" cap="flat" cmpd="sng">
              <a:solidFill>
                <a:srgbClr val="9B2F09"/>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33" name="Freeform 39">
              <a:extLst>
                <a:ext uri="{FF2B5EF4-FFF2-40B4-BE49-F238E27FC236}">
                  <a16:creationId xmlns:a16="http://schemas.microsoft.com/office/drawing/2014/main" id="{844D83BA-D7B7-4902-B800-532E86EE2813}"/>
                </a:ext>
              </a:extLst>
            </p:cNvPr>
            <p:cNvSpPr>
              <a:spLocks/>
            </p:cNvSpPr>
            <p:nvPr/>
          </p:nvSpPr>
          <p:spPr bwMode="auto">
            <a:xfrm>
              <a:off x="3984" y="768"/>
              <a:ext cx="168" cy="2880"/>
            </a:xfrm>
            <a:custGeom>
              <a:avLst/>
              <a:gdLst>
                <a:gd name="T0" fmla="*/ 144 w 168"/>
                <a:gd name="T1" fmla="*/ 2880 h 2880"/>
                <a:gd name="T2" fmla="*/ 144 w 168"/>
                <a:gd name="T3" fmla="*/ 528 h 2880"/>
                <a:gd name="T4" fmla="*/ 0 w 168"/>
                <a:gd name="T5" fmla="*/ 0 h 2880"/>
                <a:gd name="T6" fmla="*/ 0 60000 65536"/>
                <a:gd name="T7" fmla="*/ 0 60000 65536"/>
                <a:gd name="T8" fmla="*/ 0 60000 65536"/>
                <a:gd name="T9" fmla="*/ 0 w 168"/>
                <a:gd name="T10" fmla="*/ 0 h 2880"/>
                <a:gd name="T11" fmla="*/ 168 w 168"/>
                <a:gd name="T12" fmla="*/ 2880 h 2880"/>
              </a:gdLst>
              <a:ahLst/>
              <a:cxnLst>
                <a:cxn ang="T6">
                  <a:pos x="T0" y="T1"/>
                </a:cxn>
                <a:cxn ang="T7">
                  <a:pos x="T2" y="T3"/>
                </a:cxn>
                <a:cxn ang="T8">
                  <a:pos x="T4" y="T5"/>
                </a:cxn>
              </a:cxnLst>
              <a:rect l="T9" t="T10" r="T11" b="T12"/>
              <a:pathLst>
                <a:path w="168" h="2880">
                  <a:moveTo>
                    <a:pt x="144" y="2880"/>
                  </a:moveTo>
                  <a:cubicBezTo>
                    <a:pt x="156" y="1944"/>
                    <a:pt x="168" y="1008"/>
                    <a:pt x="144" y="528"/>
                  </a:cubicBezTo>
                  <a:cubicBezTo>
                    <a:pt x="120" y="48"/>
                    <a:pt x="60" y="24"/>
                    <a:pt x="0" y="0"/>
                  </a:cubicBezTo>
                </a:path>
              </a:pathLst>
            </a:custGeom>
            <a:noFill/>
            <a:ln w="19050" cap="flat" cmpd="sng">
              <a:solidFill>
                <a:srgbClr val="9B2F09"/>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34" name="Freeform 41">
              <a:extLst>
                <a:ext uri="{FF2B5EF4-FFF2-40B4-BE49-F238E27FC236}">
                  <a16:creationId xmlns:a16="http://schemas.microsoft.com/office/drawing/2014/main" id="{AFC4DBEE-D410-428E-9164-0E6E5377A29B}"/>
                </a:ext>
              </a:extLst>
            </p:cNvPr>
            <p:cNvSpPr>
              <a:spLocks/>
            </p:cNvSpPr>
            <p:nvPr/>
          </p:nvSpPr>
          <p:spPr bwMode="auto">
            <a:xfrm>
              <a:off x="4416" y="768"/>
              <a:ext cx="448" cy="2880"/>
            </a:xfrm>
            <a:custGeom>
              <a:avLst/>
              <a:gdLst>
                <a:gd name="T0" fmla="*/ 96 w 448"/>
                <a:gd name="T1" fmla="*/ 2880 h 2880"/>
                <a:gd name="T2" fmla="*/ 432 w 448"/>
                <a:gd name="T3" fmla="*/ 1200 h 2880"/>
                <a:gd name="T4" fmla="*/ 0 w 448"/>
                <a:gd name="T5" fmla="*/ 0 h 2880"/>
                <a:gd name="T6" fmla="*/ 0 60000 65536"/>
                <a:gd name="T7" fmla="*/ 0 60000 65536"/>
                <a:gd name="T8" fmla="*/ 0 60000 65536"/>
                <a:gd name="T9" fmla="*/ 0 w 448"/>
                <a:gd name="T10" fmla="*/ 0 h 2880"/>
                <a:gd name="T11" fmla="*/ 448 w 448"/>
                <a:gd name="T12" fmla="*/ 2880 h 2880"/>
              </a:gdLst>
              <a:ahLst/>
              <a:cxnLst>
                <a:cxn ang="T6">
                  <a:pos x="T0" y="T1"/>
                </a:cxn>
                <a:cxn ang="T7">
                  <a:pos x="T2" y="T3"/>
                </a:cxn>
                <a:cxn ang="T8">
                  <a:pos x="T4" y="T5"/>
                </a:cxn>
              </a:cxnLst>
              <a:rect l="T9" t="T10" r="T11" b="T12"/>
              <a:pathLst>
                <a:path w="448" h="2880">
                  <a:moveTo>
                    <a:pt x="96" y="2880"/>
                  </a:moveTo>
                  <a:cubicBezTo>
                    <a:pt x="272" y="2280"/>
                    <a:pt x="448" y="1680"/>
                    <a:pt x="432" y="1200"/>
                  </a:cubicBezTo>
                  <a:cubicBezTo>
                    <a:pt x="416" y="720"/>
                    <a:pt x="208" y="360"/>
                    <a:pt x="0" y="0"/>
                  </a:cubicBezTo>
                </a:path>
              </a:pathLst>
            </a:custGeom>
            <a:noFill/>
            <a:ln w="19050" cap="flat" cmpd="sng">
              <a:solidFill>
                <a:srgbClr val="9B2F09"/>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35" name="Freeform 42">
              <a:extLst>
                <a:ext uri="{FF2B5EF4-FFF2-40B4-BE49-F238E27FC236}">
                  <a16:creationId xmlns:a16="http://schemas.microsoft.com/office/drawing/2014/main" id="{E79088C0-F589-4F51-9BD3-5C77D1CEB0BE}"/>
                </a:ext>
              </a:extLst>
            </p:cNvPr>
            <p:cNvSpPr>
              <a:spLocks/>
            </p:cNvSpPr>
            <p:nvPr/>
          </p:nvSpPr>
          <p:spPr bwMode="auto">
            <a:xfrm>
              <a:off x="2496" y="1104"/>
              <a:ext cx="2688" cy="48"/>
            </a:xfrm>
            <a:custGeom>
              <a:avLst/>
              <a:gdLst>
                <a:gd name="T0" fmla="*/ 0 w 1776"/>
                <a:gd name="T1" fmla="*/ 0 h 48"/>
                <a:gd name="T2" fmla="*/ 3307253 w 1776"/>
                <a:gd name="T3" fmla="*/ 48 h 48"/>
                <a:gd name="T4" fmla="*/ 6616243 w 1776"/>
                <a:gd name="T5" fmla="*/ 0 h 48"/>
                <a:gd name="T6" fmla="*/ 11256389 w 1776"/>
                <a:gd name="T7" fmla="*/ 48 h 48"/>
                <a:gd name="T8" fmla="*/ 13908267 w 1776"/>
                <a:gd name="T9" fmla="*/ 0 h 48"/>
                <a:gd name="T10" fmla="*/ 17881699 w 1776"/>
                <a:gd name="T11" fmla="*/ 48 h 48"/>
                <a:gd name="T12" fmla="*/ 21189377 w 1776"/>
                <a:gd name="T13" fmla="*/ 0 h 48"/>
                <a:gd name="T14" fmla="*/ 24496626 w 1776"/>
                <a:gd name="T15" fmla="*/ 48 h 48"/>
                <a:gd name="T16" fmla="*/ 0 60000 65536"/>
                <a:gd name="T17" fmla="*/ 0 60000 65536"/>
                <a:gd name="T18" fmla="*/ 0 60000 65536"/>
                <a:gd name="T19" fmla="*/ 0 60000 65536"/>
                <a:gd name="T20" fmla="*/ 0 60000 65536"/>
                <a:gd name="T21" fmla="*/ 0 60000 65536"/>
                <a:gd name="T22" fmla="*/ 0 60000 65536"/>
                <a:gd name="T23" fmla="*/ 0 60000 65536"/>
                <a:gd name="T24" fmla="*/ 0 w 1776"/>
                <a:gd name="T25" fmla="*/ 0 h 48"/>
                <a:gd name="T26" fmla="*/ 1776 w 1776"/>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76" h="48">
                  <a:moveTo>
                    <a:pt x="0" y="0"/>
                  </a:moveTo>
                  <a:cubicBezTo>
                    <a:pt x="80" y="24"/>
                    <a:pt x="160" y="48"/>
                    <a:pt x="240" y="48"/>
                  </a:cubicBezTo>
                  <a:cubicBezTo>
                    <a:pt x="320" y="48"/>
                    <a:pt x="384" y="0"/>
                    <a:pt x="480" y="0"/>
                  </a:cubicBezTo>
                  <a:cubicBezTo>
                    <a:pt x="576" y="0"/>
                    <a:pt x="728" y="48"/>
                    <a:pt x="816" y="48"/>
                  </a:cubicBezTo>
                  <a:cubicBezTo>
                    <a:pt x="904" y="48"/>
                    <a:pt x="928" y="0"/>
                    <a:pt x="1008" y="0"/>
                  </a:cubicBezTo>
                  <a:cubicBezTo>
                    <a:pt x="1088" y="0"/>
                    <a:pt x="1208" y="48"/>
                    <a:pt x="1296" y="48"/>
                  </a:cubicBezTo>
                  <a:cubicBezTo>
                    <a:pt x="1384" y="48"/>
                    <a:pt x="1456" y="0"/>
                    <a:pt x="1536" y="0"/>
                  </a:cubicBezTo>
                  <a:cubicBezTo>
                    <a:pt x="1616" y="0"/>
                    <a:pt x="1696" y="24"/>
                    <a:pt x="1776" y="48"/>
                  </a:cubicBezTo>
                </a:path>
              </a:pathLst>
            </a:custGeom>
            <a:noFill/>
            <a:ln w="25400" cap="flat" cmpd="sng">
              <a:solidFill>
                <a:srgbClr val="9B2F0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36" name="Freeform 43">
              <a:extLst>
                <a:ext uri="{FF2B5EF4-FFF2-40B4-BE49-F238E27FC236}">
                  <a16:creationId xmlns:a16="http://schemas.microsoft.com/office/drawing/2014/main" id="{F6652C30-ABFF-484F-8DB9-C50C5423A0BF}"/>
                </a:ext>
              </a:extLst>
            </p:cNvPr>
            <p:cNvSpPr>
              <a:spLocks/>
            </p:cNvSpPr>
            <p:nvPr/>
          </p:nvSpPr>
          <p:spPr bwMode="auto">
            <a:xfrm>
              <a:off x="2592" y="3024"/>
              <a:ext cx="2640" cy="48"/>
            </a:xfrm>
            <a:custGeom>
              <a:avLst/>
              <a:gdLst>
                <a:gd name="T0" fmla="*/ 0 w 1776"/>
                <a:gd name="T1" fmla="*/ 0 h 48"/>
                <a:gd name="T2" fmla="*/ 2189388 w 1776"/>
                <a:gd name="T3" fmla="*/ 48 h 48"/>
                <a:gd name="T4" fmla="*/ 4375180 w 1776"/>
                <a:gd name="T5" fmla="*/ 0 h 48"/>
                <a:gd name="T6" fmla="*/ 7436709 w 1776"/>
                <a:gd name="T7" fmla="*/ 48 h 48"/>
                <a:gd name="T8" fmla="*/ 9184214 w 1776"/>
                <a:gd name="T9" fmla="*/ 0 h 48"/>
                <a:gd name="T10" fmla="*/ 11809190 w 1776"/>
                <a:gd name="T11" fmla="*/ 48 h 48"/>
                <a:gd name="T12" fmla="*/ 13997915 w 1776"/>
                <a:gd name="T13" fmla="*/ 0 h 48"/>
                <a:gd name="T14" fmla="*/ 16184930 w 1776"/>
                <a:gd name="T15" fmla="*/ 48 h 48"/>
                <a:gd name="T16" fmla="*/ 0 60000 65536"/>
                <a:gd name="T17" fmla="*/ 0 60000 65536"/>
                <a:gd name="T18" fmla="*/ 0 60000 65536"/>
                <a:gd name="T19" fmla="*/ 0 60000 65536"/>
                <a:gd name="T20" fmla="*/ 0 60000 65536"/>
                <a:gd name="T21" fmla="*/ 0 60000 65536"/>
                <a:gd name="T22" fmla="*/ 0 60000 65536"/>
                <a:gd name="T23" fmla="*/ 0 60000 65536"/>
                <a:gd name="T24" fmla="*/ 0 w 1776"/>
                <a:gd name="T25" fmla="*/ 0 h 48"/>
                <a:gd name="T26" fmla="*/ 1776 w 1776"/>
                <a:gd name="T27" fmla="*/ 48 h 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76" h="48">
                  <a:moveTo>
                    <a:pt x="0" y="0"/>
                  </a:moveTo>
                  <a:cubicBezTo>
                    <a:pt x="80" y="24"/>
                    <a:pt x="160" y="48"/>
                    <a:pt x="240" y="48"/>
                  </a:cubicBezTo>
                  <a:cubicBezTo>
                    <a:pt x="320" y="48"/>
                    <a:pt x="384" y="0"/>
                    <a:pt x="480" y="0"/>
                  </a:cubicBezTo>
                  <a:cubicBezTo>
                    <a:pt x="576" y="0"/>
                    <a:pt x="728" y="48"/>
                    <a:pt x="816" y="48"/>
                  </a:cubicBezTo>
                  <a:cubicBezTo>
                    <a:pt x="904" y="48"/>
                    <a:pt x="928" y="0"/>
                    <a:pt x="1008" y="0"/>
                  </a:cubicBezTo>
                  <a:cubicBezTo>
                    <a:pt x="1088" y="0"/>
                    <a:pt x="1208" y="48"/>
                    <a:pt x="1296" y="48"/>
                  </a:cubicBezTo>
                  <a:cubicBezTo>
                    <a:pt x="1384" y="48"/>
                    <a:pt x="1456" y="0"/>
                    <a:pt x="1536" y="0"/>
                  </a:cubicBezTo>
                  <a:cubicBezTo>
                    <a:pt x="1616" y="0"/>
                    <a:pt x="1696" y="24"/>
                    <a:pt x="1776" y="48"/>
                  </a:cubicBezTo>
                </a:path>
              </a:pathLst>
            </a:custGeom>
            <a:noFill/>
            <a:ln w="25400" cap="flat" cmpd="sng">
              <a:solidFill>
                <a:srgbClr val="9B2F09"/>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sp>
          <p:nvSpPr>
            <p:cNvPr id="38937" name="Text Box 44">
              <a:extLst>
                <a:ext uri="{FF2B5EF4-FFF2-40B4-BE49-F238E27FC236}">
                  <a16:creationId xmlns:a16="http://schemas.microsoft.com/office/drawing/2014/main" id="{61C3340D-A27C-4CB9-9470-E6D7821FF8D6}"/>
                </a:ext>
              </a:extLst>
            </p:cNvPr>
            <p:cNvSpPr txBox="1">
              <a:spLocks noChangeArrowheads="1"/>
            </p:cNvSpPr>
            <p:nvPr/>
          </p:nvSpPr>
          <p:spPr bwMode="auto">
            <a:xfrm>
              <a:off x="4896" y="3168"/>
              <a:ext cx="528" cy="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Sfc</a:t>
              </a:r>
            </a:p>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Layer</a:t>
              </a:r>
            </a:p>
          </p:txBody>
        </p:sp>
        <p:sp>
          <p:nvSpPr>
            <p:cNvPr id="38938" name="Line 45">
              <a:extLst>
                <a:ext uri="{FF2B5EF4-FFF2-40B4-BE49-F238E27FC236}">
                  <a16:creationId xmlns:a16="http://schemas.microsoft.com/office/drawing/2014/main" id="{FAD20B27-6575-4298-8943-4151FAD318F1}"/>
                </a:ext>
              </a:extLst>
            </p:cNvPr>
            <p:cNvSpPr>
              <a:spLocks noChangeShapeType="1"/>
            </p:cNvSpPr>
            <p:nvPr/>
          </p:nvSpPr>
          <p:spPr bwMode="auto">
            <a:xfrm>
              <a:off x="4896" y="3024"/>
              <a:ext cx="0" cy="624"/>
            </a:xfrm>
            <a:prstGeom prst="line">
              <a:avLst/>
            </a:prstGeom>
            <a:noFill/>
            <a:ln w="9525">
              <a:solidFill>
                <a:srgbClr val="9B2F09"/>
              </a:solidFill>
              <a:round/>
              <a:headEnd type="triangle" w="med" len="me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8939" name="Text Box 46">
              <a:extLst>
                <a:ext uri="{FF2B5EF4-FFF2-40B4-BE49-F238E27FC236}">
                  <a16:creationId xmlns:a16="http://schemas.microsoft.com/office/drawing/2014/main" id="{D6D2F45F-E349-4FD8-A767-747E16B5CC35}"/>
                </a:ext>
              </a:extLst>
            </p:cNvPr>
            <p:cNvSpPr txBox="1">
              <a:spLocks noChangeArrowheads="1"/>
            </p:cNvSpPr>
            <p:nvPr/>
          </p:nvSpPr>
          <p:spPr bwMode="auto">
            <a:xfrm>
              <a:off x="5226" y="1872"/>
              <a:ext cx="319"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Z</a:t>
              </a:r>
              <a:r>
                <a:rPr lang="en-US" altLang="en-US" sz="1800" baseline="-25000">
                  <a:latin typeface="Times New Roman" panose="02020603050405020304" pitchFamily="18" charset="0"/>
                  <a:cs typeface="Times New Roman" panose="02020603050405020304" pitchFamily="18" charset="0"/>
                </a:rPr>
                <a:t>ic</a:t>
              </a:r>
              <a:endParaRPr lang="en-US" altLang="en-US" sz="1800">
                <a:latin typeface="Times New Roman" panose="02020603050405020304" pitchFamily="18" charset="0"/>
                <a:cs typeface="Times New Roman" panose="02020603050405020304" pitchFamily="18" charset="0"/>
              </a:endParaRPr>
            </a:p>
          </p:txBody>
        </p:sp>
        <p:sp>
          <p:nvSpPr>
            <p:cNvPr id="38940" name="Line 48">
              <a:extLst>
                <a:ext uri="{FF2B5EF4-FFF2-40B4-BE49-F238E27FC236}">
                  <a16:creationId xmlns:a16="http://schemas.microsoft.com/office/drawing/2014/main" id="{FC4A5662-A3C2-4B63-9B3D-51E4EAFF7139}"/>
                </a:ext>
              </a:extLst>
            </p:cNvPr>
            <p:cNvSpPr>
              <a:spLocks noChangeShapeType="1"/>
            </p:cNvSpPr>
            <p:nvPr/>
          </p:nvSpPr>
          <p:spPr bwMode="auto">
            <a:xfrm>
              <a:off x="5376" y="2256"/>
              <a:ext cx="0" cy="1392"/>
            </a:xfrm>
            <a:prstGeom prst="line">
              <a:avLst/>
            </a:prstGeom>
            <a:noFill/>
            <a:ln w="9525">
              <a:solidFill>
                <a:srgbClr val="9B2F09"/>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8941" name="Line 49">
              <a:extLst>
                <a:ext uri="{FF2B5EF4-FFF2-40B4-BE49-F238E27FC236}">
                  <a16:creationId xmlns:a16="http://schemas.microsoft.com/office/drawing/2014/main" id="{9D502B18-2A98-4E5F-A12F-F1208C85F0FB}"/>
                </a:ext>
              </a:extLst>
            </p:cNvPr>
            <p:cNvSpPr>
              <a:spLocks noChangeShapeType="1"/>
            </p:cNvSpPr>
            <p:nvPr/>
          </p:nvSpPr>
          <p:spPr bwMode="auto">
            <a:xfrm flipV="1">
              <a:off x="5376" y="1200"/>
              <a:ext cx="0" cy="768"/>
            </a:xfrm>
            <a:prstGeom prst="line">
              <a:avLst/>
            </a:prstGeom>
            <a:noFill/>
            <a:ln w="9525">
              <a:solidFill>
                <a:srgbClr val="9B2F09"/>
              </a:solidFill>
              <a:round/>
              <a:headEnd/>
              <a:tailEnd type="triangle" w="med" len="med"/>
            </a:ln>
            <a:extLst>
              <a:ext uri="{909E8E84-426E-40DD-AFC4-6F175D3DCCD1}">
                <a14:hiddenFill xmlns:a14="http://schemas.microsoft.com/office/drawing/2010/main">
                  <a:noFill/>
                </a14:hiddenFill>
              </a:ext>
            </a:extLst>
          </p:spPr>
          <p:txBody>
            <a:bodyPr wrap="none"/>
            <a:lstStyle/>
            <a:p>
              <a:endParaRPr lang="en-US"/>
            </a:p>
          </p:txBody>
        </p:sp>
        <p:sp>
          <p:nvSpPr>
            <p:cNvPr id="38942" name="Text Box 50">
              <a:extLst>
                <a:ext uri="{FF2B5EF4-FFF2-40B4-BE49-F238E27FC236}">
                  <a16:creationId xmlns:a16="http://schemas.microsoft.com/office/drawing/2014/main" id="{7A2842D9-9C6D-4162-BAFB-94D45EFF698E}"/>
                </a:ext>
              </a:extLst>
            </p:cNvPr>
            <p:cNvSpPr txBox="1">
              <a:spLocks noChangeArrowheads="1"/>
            </p:cNvSpPr>
            <p:nvPr/>
          </p:nvSpPr>
          <p:spPr bwMode="auto">
            <a:xfrm>
              <a:off x="752" y="2400"/>
              <a:ext cx="786"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a:latin typeface="Times New Roman" panose="02020603050405020304" pitchFamily="18" charset="0"/>
                  <a:cs typeface="Times New Roman" panose="02020603050405020304" pitchFamily="18" charset="0"/>
                </a:rPr>
                <a:t>STABLE</a:t>
              </a:r>
            </a:p>
          </p:txBody>
        </p:sp>
        <p:sp>
          <p:nvSpPr>
            <p:cNvPr id="38943" name="Text Box 51">
              <a:extLst>
                <a:ext uri="{FF2B5EF4-FFF2-40B4-BE49-F238E27FC236}">
                  <a16:creationId xmlns:a16="http://schemas.microsoft.com/office/drawing/2014/main" id="{C6E197D4-B27F-4FA9-81F7-4C80B2038E91}"/>
                </a:ext>
              </a:extLst>
            </p:cNvPr>
            <p:cNvSpPr txBox="1">
              <a:spLocks noChangeArrowheads="1"/>
            </p:cNvSpPr>
            <p:nvPr/>
          </p:nvSpPr>
          <p:spPr bwMode="auto">
            <a:xfrm>
              <a:off x="3178" y="480"/>
              <a:ext cx="1276"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a:latin typeface="Times New Roman" panose="02020603050405020304" pitchFamily="18" charset="0"/>
                  <a:cs typeface="Times New Roman" panose="02020603050405020304" pitchFamily="18" charset="0"/>
                </a:rPr>
                <a:t>CONVECTIVE</a:t>
              </a:r>
            </a:p>
          </p:txBody>
        </p:sp>
        <p:sp>
          <p:nvSpPr>
            <p:cNvPr id="38944" name="Text Box 52">
              <a:extLst>
                <a:ext uri="{FF2B5EF4-FFF2-40B4-BE49-F238E27FC236}">
                  <a16:creationId xmlns:a16="http://schemas.microsoft.com/office/drawing/2014/main" id="{A78AC561-4DCA-40A1-A425-C5452D24A05E}"/>
                </a:ext>
              </a:extLst>
            </p:cNvPr>
            <p:cNvSpPr txBox="1">
              <a:spLocks noChangeArrowheads="1"/>
            </p:cNvSpPr>
            <p:nvPr/>
          </p:nvSpPr>
          <p:spPr bwMode="auto">
            <a:xfrm>
              <a:off x="3733" y="1344"/>
              <a:ext cx="259" cy="1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M</a:t>
              </a: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 I</a:t>
              </a: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X</a:t>
              </a: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E</a:t>
              </a: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D</a:t>
              </a:r>
            </a:p>
            <a:p>
              <a:pPr algn="ctr" eaLnBrk="1" hangingPunct="1">
                <a:spcBef>
                  <a:spcPct val="0"/>
                </a:spcBef>
                <a:buFontTx/>
                <a:buNone/>
              </a:pPr>
              <a:endParaRPr lang="en-US" altLang="en-US" sz="1400" b="1">
                <a:latin typeface="Times New Roman" panose="02020603050405020304" pitchFamily="18" charset="0"/>
                <a:cs typeface="Times New Roman" panose="02020603050405020304" pitchFamily="18" charset="0"/>
              </a:endParaRP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L</a:t>
              </a: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A</a:t>
              </a: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Y</a:t>
              </a: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E</a:t>
              </a:r>
            </a:p>
            <a:p>
              <a:pPr algn="ctr" eaLnBrk="1" hangingPunct="1">
                <a:spcBef>
                  <a:spcPct val="0"/>
                </a:spcBef>
                <a:buFontTx/>
                <a:buNone/>
              </a:pPr>
              <a:r>
                <a:rPr lang="en-US" altLang="en-US" sz="1400" b="1">
                  <a:latin typeface="Times New Roman" panose="02020603050405020304" pitchFamily="18" charset="0"/>
                  <a:cs typeface="Times New Roman" panose="02020603050405020304" pitchFamily="18" charset="0"/>
                </a:rPr>
                <a:t>R</a:t>
              </a:r>
            </a:p>
          </p:txBody>
        </p:sp>
        <p:sp>
          <p:nvSpPr>
            <p:cNvPr id="38945" name="Text Box 53">
              <a:extLst>
                <a:ext uri="{FF2B5EF4-FFF2-40B4-BE49-F238E27FC236}">
                  <a16:creationId xmlns:a16="http://schemas.microsoft.com/office/drawing/2014/main" id="{973C64EC-DE9A-4249-83CE-5425D90C5E1D}"/>
                </a:ext>
              </a:extLst>
            </p:cNvPr>
            <p:cNvSpPr txBox="1">
              <a:spLocks noChangeArrowheads="1"/>
            </p:cNvSpPr>
            <p:nvPr/>
          </p:nvSpPr>
          <p:spPr bwMode="auto">
            <a:xfrm>
              <a:off x="2806" y="2352"/>
              <a:ext cx="215"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a:latin typeface="Times New Roman" panose="02020603050405020304" pitchFamily="18" charset="0"/>
                  <a:cs typeface="Times New Roman" panose="02020603050405020304" pitchFamily="18" charset="0"/>
                  <a:sym typeface="WP Greek Century"/>
                </a:rPr>
                <a:t>θ</a:t>
              </a:r>
              <a:endParaRPr lang="en-US" altLang="en-US" sz="1800">
                <a:latin typeface="Times New Roman" panose="02020603050405020304" pitchFamily="18" charset="0"/>
                <a:cs typeface="Times New Roman" panose="02020603050405020304" pitchFamily="18" charset="0"/>
              </a:endParaRPr>
            </a:p>
          </p:txBody>
        </p:sp>
        <p:sp>
          <p:nvSpPr>
            <p:cNvPr id="38946" name="Text Box 54">
              <a:extLst>
                <a:ext uri="{FF2B5EF4-FFF2-40B4-BE49-F238E27FC236}">
                  <a16:creationId xmlns:a16="http://schemas.microsoft.com/office/drawing/2014/main" id="{CA849CD8-93CA-4538-A6D7-50A689490508}"/>
                </a:ext>
              </a:extLst>
            </p:cNvPr>
            <p:cNvSpPr txBox="1">
              <a:spLocks noChangeArrowheads="1"/>
            </p:cNvSpPr>
            <p:nvPr/>
          </p:nvSpPr>
          <p:spPr bwMode="auto">
            <a:xfrm>
              <a:off x="3216" y="1488"/>
              <a:ext cx="219"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Times New Roman" panose="02020603050405020304" pitchFamily="18" charset="0"/>
                  <a:cs typeface="Times New Roman" panose="02020603050405020304" pitchFamily="18" charset="0"/>
                </a:rPr>
                <a:t>u</a:t>
              </a:r>
            </a:p>
          </p:txBody>
        </p:sp>
        <p:sp>
          <p:nvSpPr>
            <p:cNvPr id="38947" name="Text Box 55">
              <a:extLst>
                <a:ext uri="{FF2B5EF4-FFF2-40B4-BE49-F238E27FC236}">
                  <a16:creationId xmlns:a16="http://schemas.microsoft.com/office/drawing/2014/main" id="{669927E7-937C-455A-AAE9-2C248EB1D29D}"/>
                </a:ext>
              </a:extLst>
            </p:cNvPr>
            <p:cNvSpPr txBox="1">
              <a:spLocks noChangeArrowheads="1"/>
            </p:cNvSpPr>
            <p:nvPr/>
          </p:nvSpPr>
          <p:spPr bwMode="auto">
            <a:xfrm>
              <a:off x="4128" y="2112"/>
              <a:ext cx="412"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dirty="0">
                  <a:latin typeface="Times New Roman" panose="02020603050405020304" pitchFamily="18" charset="0"/>
                  <a:cs typeface="Times New Roman" panose="02020603050405020304" pitchFamily="18" charset="0"/>
                  <a:sym typeface="WP Greek Century"/>
                </a:rPr>
                <a:t>σ</a:t>
              </a:r>
              <a:r>
                <a:rPr lang="en-US" altLang="en-US" sz="1800" baseline="-25000" dirty="0">
                  <a:latin typeface="Times New Roman" panose="02020603050405020304" pitchFamily="18" charset="0"/>
                  <a:cs typeface="Times New Roman" panose="02020603050405020304" pitchFamily="18" charset="0"/>
                  <a:sym typeface="WP Greek Century"/>
                </a:rPr>
                <a:t>V</a:t>
              </a:r>
              <a:endParaRPr lang="en-US" altLang="en-US" sz="1800" dirty="0">
                <a:latin typeface="Times New Roman" panose="02020603050405020304" pitchFamily="18" charset="0"/>
                <a:cs typeface="Times New Roman" panose="02020603050405020304" pitchFamily="18" charset="0"/>
              </a:endParaRPr>
            </a:p>
          </p:txBody>
        </p:sp>
        <p:sp>
          <p:nvSpPr>
            <p:cNvPr id="38948" name="Text Box 56">
              <a:extLst>
                <a:ext uri="{FF2B5EF4-FFF2-40B4-BE49-F238E27FC236}">
                  <a16:creationId xmlns:a16="http://schemas.microsoft.com/office/drawing/2014/main" id="{662E8C88-C174-4C17-8765-F84BA1BB5B49}"/>
                </a:ext>
              </a:extLst>
            </p:cNvPr>
            <p:cNvSpPr txBox="1">
              <a:spLocks noChangeArrowheads="1"/>
            </p:cNvSpPr>
            <p:nvPr/>
          </p:nvSpPr>
          <p:spPr bwMode="auto">
            <a:xfrm>
              <a:off x="4800" y="1440"/>
              <a:ext cx="41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l-GR" altLang="en-US" sz="1800">
                  <a:latin typeface="Times New Roman" panose="02020603050405020304" pitchFamily="18" charset="0"/>
                  <a:cs typeface="Times New Roman" panose="02020603050405020304" pitchFamily="18" charset="0"/>
                  <a:sym typeface="WP Greek Century"/>
                </a:rPr>
                <a:t>σ</a:t>
              </a:r>
              <a:r>
                <a:rPr lang="en-US" altLang="en-US" sz="1800" baseline="-25000">
                  <a:latin typeface="Times New Roman" panose="02020603050405020304" pitchFamily="18" charset="0"/>
                  <a:cs typeface="Times New Roman" panose="02020603050405020304" pitchFamily="18" charset="0"/>
                  <a:sym typeface="WP Greek Century"/>
                </a:rPr>
                <a:t>W</a:t>
              </a:r>
              <a:endParaRPr lang="en-US" altLang="en-US" sz="1800">
                <a:latin typeface="Times New Roman" panose="02020603050405020304" pitchFamily="18" charset="0"/>
                <a:cs typeface="Times New Roman" panose="02020603050405020304" pitchFamily="18" charset="0"/>
              </a:endParaRPr>
            </a:p>
          </p:txBody>
        </p:sp>
        <p:sp>
          <p:nvSpPr>
            <p:cNvPr id="38949" name="Freeform 59">
              <a:extLst>
                <a:ext uri="{FF2B5EF4-FFF2-40B4-BE49-F238E27FC236}">
                  <a16:creationId xmlns:a16="http://schemas.microsoft.com/office/drawing/2014/main" id="{2728B747-03EC-4551-BE90-53D172F300C9}"/>
                </a:ext>
              </a:extLst>
            </p:cNvPr>
            <p:cNvSpPr>
              <a:spLocks/>
            </p:cNvSpPr>
            <p:nvPr/>
          </p:nvSpPr>
          <p:spPr bwMode="auto">
            <a:xfrm>
              <a:off x="2752" y="816"/>
              <a:ext cx="224" cy="2832"/>
            </a:xfrm>
            <a:custGeom>
              <a:avLst/>
              <a:gdLst>
                <a:gd name="T0" fmla="*/ 224 w 224"/>
                <a:gd name="T1" fmla="*/ 2832 h 2832"/>
                <a:gd name="T2" fmla="*/ 32 w 224"/>
                <a:gd name="T3" fmla="*/ 2544 h 2832"/>
                <a:gd name="T4" fmla="*/ 32 w 224"/>
                <a:gd name="T5" fmla="*/ 1440 h 2832"/>
                <a:gd name="T6" fmla="*/ 32 w 224"/>
                <a:gd name="T7" fmla="*/ 528 h 2832"/>
                <a:gd name="T8" fmla="*/ 224 w 224"/>
                <a:gd name="T9" fmla="*/ 0 h 2832"/>
                <a:gd name="T10" fmla="*/ 0 60000 65536"/>
                <a:gd name="T11" fmla="*/ 0 60000 65536"/>
                <a:gd name="T12" fmla="*/ 0 60000 65536"/>
                <a:gd name="T13" fmla="*/ 0 60000 65536"/>
                <a:gd name="T14" fmla="*/ 0 60000 65536"/>
                <a:gd name="T15" fmla="*/ 0 w 224"/>
                <a:gd name="T16" fmla="*/ 0 h 2832"/>
                <a:gd name="T17" fmla="*/ 224 w 224"/>
                <a:gd name="T18" fmla="*/ 2832 h 2832"/>
              </a:gdLst>
              <a:ahLst/>
              <a:cxnLst>
                <a:cxn ang="T10">
                  <a:pos x="T0" y="T1"/>
                </a:cxn>
                <a:cxn ang="T11">
                  <a:pos x="T2" y="T3"/>
                </a:cxn>
                <a:cxn ang="T12">
                  <a:pos x="T4" y="T5"/>
                </a:cxn>
                <a:cxn ang="T13">
                  <a:pos x="T6" y="T7"/>
                </a:cxn>
                <a:cxn ang="T14">
                  <a:pos x="T8" y="T9"/>
                </a:cxn>
              </a:cxnLst>
              <a:rect l="T15" t="T16" r="T17" b="T18"/>
              <a:pathLst>
                <a:path w="224" h="2832">
                  <a:moveTo>
                    <a:pt x="224" y="2832"/>
                  </a:moveTo>
                  <a:cubicBezTo>
                    <a:pt x="144" y="2804"/>
                    <a:pt x="64" y="2776"/>
                    <a:pt x="32" y="2544"/>
                  </a:cubicBezTo>
                  <a:cubicBezTo>
                    <a:pt x="0" y="2312"/>
                    <a:pt x="32" y="1776"/>
                    <a:pt x="32" y="1440"/>
                  </a:cubicBezTo>
                  <a:cubicBezTo>
                    <a:pt x="32" y="1104"/>
                    <a:pt x="0" y="768"/>
                    <a:pt x="32" y="528"/>
                  </a:cubicBezTo>
                  <a:cubicBezTo>
                    <a:pt x="64" y="288"/>
                    <a:pt x="144" y="144"/>
                    <a:pt x="224" y="0"/>
                  </a:cubicBezTo>
                </a:path>
              </a:pathLst>
            </a:custGeom>
            <a:noFill/>
            <a:ln w="19050" cap="flat" cmpd="sng">
              <a:solidFill>
                <a:srgbClr val="9B2F09"/>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wrap="none"/>
            <a:lstStyle/>
            <a:p>
              <a:endParaRPr lang="en-US"/>
            </a:p>
          </p:txBody>
        </p:sp>
      </p:grpSp>
      <p:sp>
        <p:nvSpPr>
          <p:cNvPr id="39" name="Title 4">
            <a:extLst>
              <a:ext uri="{FF2B5EF4-FFF2-40B4-BE49-F238E27FC236}">
                <a16:creationId xmlns:a16="http://schemas.microsoft.com/office/drawing/2014/main" id="{ACF71131-101E-49AA-B417-5C6B3DE9CE42}"/>
              </a:ext>
            </a:extLst>
          </p:cNvPr>
          <p:cNvSpPr>
            <a:spLocks noGrp="1"/>
          </p:cNvSpPr>
          <p:nvPr>
            <p:ph type="title"/>
          </p:nvPr>
        </p:nvSpPr>
        <p:spPr>
          <a:xfrm>
            <a:off x="1219200" y="111111"/>
            <a:ext cx="7467600" cy="1044703"/>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Vertical Structure of the ABL </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in AERMOD</a:t>
            </a:r>
          </a:p>
        </p:txBody>
      </p:sp>
    </p:spTree>
    <p:extLst>
      <p:ext uri="{BB962C8B-B14F-4D97-AF65-F5344CB8AC3E}">
        <p14:creationId xmlns:p14="http://schemas.microsoft.com/office/powerpoint/2010/main" val="4124177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E6C97775-4CD1-4C44-AC64-FB2EC15565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2758" y="470517"/>
            <a:ext cx="6033726" cy="4060343"/>
          </a:xfrm>
          <a:prstGeom prst="rect">
            <a:avLst/>
          </a:prstGeom>
          <a:ln w="12700">
            <a:solidFill>
              <a:schemeClr val="tx1"/>
            </a:solidFill>
          </a:ln>
        </p:spPr>
      </p:pic>
      <p:graphicFrame>
        <p:nvGraphicFramePr>
          <p:cNvPr id="4" name="Object 22">
            <a:extLst>
              <a:ext uri="{FF2B5EF4-FFF2-40B4-BE49-F238E27FC236}">
                <a16:creationId xmlns:a16="http://schemas.microsoft.com/office/drawing/2014/main" id="{30049654-309C-4943-A082-4BE9C90DAD78}"/>
              </a:ext>
            </a:extLst>
          </p:cNvPr>
          <p:cNvGraphicFramePr>
            <a:graphicFrameLocks noChangeAspect="1"/>
          </p:cNvGraphicFramePr>
          <p:nvPr>
            <p:extLst>
              <p:ext uri="{D42A27DB-BD31-4B8C-83A1-F6EECF244321}">
                <p14:modId xmlns:p14="http://schemas.microsoft.com/office/powerpoint/2010/main" val="4285436661"/>
              </p:ext>
            </p:extLst>
          </p:nvPr>
        </p:nvGraphicFramePr>
        <p:xfrm>
          <a:off x="1511449" y="4987379"/>
          <a:ext cx="7452752" cy="900293"/>
        </p:xfrm>
        <a:graphic>
          <a:graphicData uri="http://schemas.openxmlformats.org/presentationml/2006/ole">
            <mc:AlternateContent xmlns:mc="http://schemas.openxmlformats.org/markup-compatibility/2006">
              <mc:Choice xmlns:v="urn:schemas-microsoft-com:vml" Requires="v">
                <p:oleObj name="Equation" r:id="rId4" imgW="5041800" imgH="609480" progId="Equation.3">
                  <p:embed/>
                </p:oleObj>
              </mc:Choice>
              <mc:Fallback>
                <p:oleObj name="Equation" r:id="rId4" imgW="5041800" imgH="609480" progId="Equation.3">
                  <p:embed/>
                  <p:pic>
                    <p:nvPicPr>
                      <p:cNvPr id="4" name="Object 22">
                        <a:extLst>
                          <a:ext uri="{FF2B5EF4-FFF2-40B4-BE49-F238E27FC236}">
                            <a16:creationId xmlns:a16="http://schemas.microsoft.com/office/drawing/2014/main" id="{30049654-309C-4943-A082-4BE9C90DAD78}"/>
                          </a:ext>
                        </a:extLst>
                      </p:cNvPr>
                      <p:cNvPicPr>
                        <a:picLocks noChangeAspect="1" noChangeArrowheads="1"/>
                      </p:cNvPicPr>
                      <p:nvPr/>
                    </p:nvPicPr>
                    <p:blipFill>
                      <a:blip r:embed="rId5"/>
                      <a:srcRect/>
                      <a:stretch>
                        <a:fillRect/>
                      </a:stretch>
                    </p:blipFill>
                    <p:spPr bwMode="auto">
                      <a:xfrm>
                        <a:off x="1511449" y="4987379"/>
                        <a:ext cx="7452752" cy="900293"/>
                      </a:xfrm>
                      <a:prstGeom prst="rect">
                        <a:avLst/>
                      </a:prstGeom>
                      <a:noFill/>
                      <a:ln>
                        <a:solidFill>
                          <a:schemeClr val="tx1"/>
                        </a:solidFill>
                      </a:ln>
                      <a:effectLst/>
                    </p:spPr>
                  </p:pic>
                </p:oleObj>
              </mc:Fallback>
            </mc:AlternateContent>
          </a:graphicData>
        </a:graphic>
      </p:graphicFrame>
      <p:sp>
        <p:nvSpPr>
          <p:cNvPr id="7" name="TextBox 6">
            <a:extLst>
              <a:ext uri="{FF2B5EF4-FFF2-40B4-BE49-F238E27FC236}">
                <a16:creationId xmlns:a16="http://schemas.microsoft.com/office/drawing/2014/main" id="{00B5E9E8-FE91-4E4C-BF87-04DDF4D24477}"/>
              </a:ext>
            </a:extLst>
          </p:cNvPr>
          <p:cNvSpPr txBox="1"/>
          <p:nvPr/>
        </p:nvSpPr>
        <p:spPr>
          <a:xfrm flipH="1">
            <a:off x="538683" y="1485025"/>
            <a:ext cx="2208955" cy="1015663"/>
          </a:xfrm>
          <a:prstGeom prst="rect">
            <a:avLst/>
          </a:prstGeom>
          <a:noFill/>
        </p:spPr>
        <p:txBody>
          <a:bodyPr wrap="square" rtlCol="0">
            <a:spAutoFit/>
          </a:bodyPr>
          <a:lstStyle/>
          <a:p>
            <a:pPr algn="ctr"/>
            <a:r>
              <a:rPr lang="en-US" sz="3000" dirty="0"/>
              <a:t>Gaussian </a:t>
            </a:r>
          </a:p>
          <a:p>
            <a:pPr algn="ctr"/>
            <a:r>
              <a:rPr lang="en-US" sz="3000" dirty="0"/>
              <a:t>Plume</a:t>
            </a:r>
          </a:p>
        </p:txBody>
      </p:sp>
    </p:spTree>
    <p:extLst>
      <p:ext uri="{BB962C8B-B14F-4D97-AF65-F5344CB8AC3E}">
        <p14:creationId xmlns:p14="http://schemas.microsoft.com/office/powerpoint/2010/main" val="268128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D96A3F-F56E-4C48-AF5F-463CFDF6CFEB}"/>
              </a:ext>
            </a:extLst>
          </p:cNvPr>
          <p:cNvSpPr>
            <a:spLocks noGrp="1"/>
          </p:cNvSpPr>
          <p:nvPr>
            <p:ph type="title"/>
          </p:nvPr>
        </p:nvSpPr>
        <p:spPr>
          <a:xfrm>
            <a:off x="1170214" y="236084"/>
            <a:ext cx="7467600" cy="623887"/>
          </a:xfrm>
        </p:spPr>
        <p:txBody>
          <a:bodyPr/>
          <a:lstStyle/>
          <a:p>
            <a:pPr eaLnBrk="1" hangingPunct="1">
              <a:defRPr/>
            </a:pPr>
            <a:r>
              <a:rPr lang="en-US" dirty="0">
                <a:latin typeface="Times New Roman" panose="02020603050405020304" pitchFamily="18" charset="0"/>
                <a:cs typeface="Times New Roman" panose="02020603050405020304" pitchFamily="18" charset="0"/>
              </a:rPr>
              <a:t>Profiles in AERMOD</a:t>
            </a:r>
          </a:p>
        </p:txBody>
      </p:sp>
      <p:sp>
        <p:nvSpPr>
          <p:cNvPr id="57347" name="Content Placeholder 6">
            <a:extLst>
              <a:ext uri="{FF2B5EF4-FFF2-40B4-BE49-F238E27FC236}">
                <a16:creationId xmlns:a16="http://schemas.microsoft.com/office/drawing/2014/main" id="{8D4785BE-A13F-4C3C-813A-CD73662954B8}"/>
              </a:ext>
            </a:extLst>
          </p:cNvPr>
          <p:cNvSpPr>
            <a:spLocks noGrp="1"/>
          </p:cNvSpPr>
          <p:nvPr>
            <p:ph sz="half" idx="1"/>
          </p:nvPr>
        </p:nvSpPr>
        <p:spPr>
          <a:xfrm>
            <a:off x="1170214" y="995362"/>
            <a:ext cx="7750629" cy="4985559"/>
          </a:xfrm>
        </p:spPr>
        <p:txBody>
          <a:bodyPr/>
          <a:lstStyle/>
          <a:p>
            <a:pPr lvl="1" eaLnBrk="1" hangingPunct="1">
              <a:spcBef>
                <a:spcPts val="800"/>
              </a:spcBef>
              <a:buFont typeface="Wingdings" panose="05000000000000000000" pitchFamily="2" charset="2"/>
              <a:buChar char="§"/>
              <a:defRPr/>
            </a:pPr>
            <a:r>
              <a:rPr lang="en-US" altLang="en-US" sz="2800" dirty="0">
                <a:latin typeface="Times New Roman" panose="02020603050405020304" pitchFamily="18" charset="0"/>
                <a:cs typeface="Times New Roman" panose="02020603050405020304" pitchFamily="18" charset="0"/>
              </a:rPr>
              <a:t>First and foremost, AERMOD uses measurements at all levels provided by the user.</a:t>
            </a:r>
          </a:p>
          <a:p>
            <a:pPr lvl="1" eaLnBrk="1" hangingPunct="1">
              <a:spcBef>
                <a:spcPts val="800"/>
              </a:spcBef>
              <a:buFont typeface="Wingdings" panose="05000000000000000000" pitchFamily="2" charset="2"/>
              <a:buChar char="§"/>
              <a:defRPr/>
            </a:pPr>
            <a:endParaRPr lang="en-US" altLang="en-US" sz="2800" dirty="0">
              <a:latin typeface="Times New Roman" panose="02020603050405020304" pitchFamily="18" charset="0"/>
              <a:cs typeface="Times New Roman" panose="02020603050405020304" pitchFamily="18" charset="0"/>
            </a:endParaRPr>
          </a:p>
          <a:p>
            <a:pPr marL="457200" lvl="1" indent="0" eaLnBrk="1" hangingPunct="1">
              <a:spcBef>
                <a:spcPts val="800"/>
              </a:spcBef>
              <a:buNone/>
              <a:defRPr/>
            </a:pPr>
            <a:r>
              <a:rPr lang="en-US" altLang="en-US" sz="2800" dirty="0">
                <a:latin typeface="Times New Roman" panose="02020603050405020304" pitchFamily="18" charset="0"/>
                <a:cs typeface="Times New Roman" panose="02020603050405020304" pitchFamily="18" charset="0"/>
              </a:rPr>
              <a:t> 	*but requires only winds and temp </a:t>
            </a:r>
          </a:p>
          <a:p>
            <a:pPr marL="457200" lvl="1" indent="0" eaLnBrk="1" hangingPunct="1">
              <a:spcBef>
                <a:spcPts val="800"/>
              </a:spcBef>
              <a:buNone/>
              <a:defRPr/>
            </a:pPr>
            <a:r>
              <a:rPr lang="en-US" altLang="en-US" sz="2800" dirty="0">
                <a:latin typeface="Times New Roman" panose="02020603050405020304" pitchFamily="18" charset="0"/>
                <a:cs typeface="Times New Roman" panose="02020603050405020304" pitchFamily="18" charset="0"/>
              </a:rPr>
              <a:t>		at one level.</a:t>
            </a:r>
          </a:p>
          <a:p>
            <a:pPr marL="457200" lvl="1" indent="0" eaLnBrk="1" hangingPunct="1">
              <a:spcBef>
                <a:spcPts val="800"/>
              </a:spcBef>
              <a:buNone/>
              <a:defRPr/>
            </a:pPr>
            <a:endParaRPr lang="en-US" altLang="en-US" sz="2800" dirty="0">
              <a:latin typeface="Times New Roman" panose="02020603050405020304" pitchFamily="18" charset="0"/>
              <a:cs typeface="Times New Roman" panose="02020603050405020304" pitchFamily="18" charset="0"/>
            </a:endParaRPr>
          </a:p>
          <a:p>
            <a:pPr lvl="1" eaLnBrk="1" hangingPunct="1">
              <a:spcBef>
                <a:spcPts val="800"/>
              </a:spcBef>
              <a:buFont typeface="Wingdings" panose="05000000000000000000" pitchFamily="2" charset="2"/>
              <a:buChar char="§"/>
              <a:defRPr/>
            </a:pPr>
            <a:r>
              <a:rPr lang="en-US" altLang="en-US" sz="2800" dirty="0">
                <a:latin typeface="Times New Roman" panose="02020603050405020304" pitchFamily="18" charset="0"/>
                <a:cs typeface="Times New Roman" panose="02020603050405020304" pitchFamily="18" charset="0"/>
              </a:rPr>
              <a:t>It then uses similarity relationships to interpolate between measurements and extrapolate above the highest and below the lowest measurement.</a:t>
            </a:r>
          </a:p>
          <a:p>
            <a:pPr marL="457200" lvl="1" indent="0" eaLnBrk="1" hangingPunct="1">
              <a:buNone/>
              <a:defRPr/>
            </a:pPr>
            <a:endParaRPr lang="en-US" altLang="en-US" sz="2800" dirty="0">
              <a:latin typeface="Times New Roman" panose="02020603050405020304" pitchFamily="18" charset="0"/>
              <a:cs typeface="Times New Roman" panose="02020603050405020304" pitchFamily="18" charset="0"/>
            </a:endParaRPr>
          </a:p>
          <a:p>
            <a:pPr lvl="1" eaLnBrk="1" hangingPunct="1">
              <a:defRPr/>
            </a:pPr>
            <a:endParaRPr lang="en-US" altLang="en-US" sz="2800" dirty="0">
              <a:latin typeface="Times New Roman" panose="02020603050405020304" pitchFamily="18" charset="0"/>
              <a:cs typeface="Times New Roman" panose="02020603050405020304" pitchFamily="18" charset="0"/>
            </a:endParaRPr>
          </a:p>
          <a:p>
            <a:pPr lvl="1" eaLnBrk="1" hangingPunct="1">
              <a:defRPr/>
            </a:pPr>
            <a:endParaRPr lang="en-US" altLang="en-US" sz="2800" dirty="0">
              <a:latin typeface="Times New Roman" panose="02020603050405020304" pitchFamily="18" charset="0"/>
              <a:cs typeface="Times New Roman" panose="02020603050405020304" pitchFamily="18" charset="0"/>
            </a:endParaRPr>
          </a:p>
          <a:p>
            <a:pPr lvl="1" eaLnBrk="1" hangingPunct="1">
              <a:defRPr/>
            </a:pPr>
            <a:endParaRPr lang="en-US" altLang="en-US" sz="2800" dirty="0">
              <a:latin typeface="Times New Roman" panose="02020603050405020304" pitchFamily="18" charset="0"/>
              <a:cs typeface="Times New Roman" panose="02020603050405020304" pitchFamily="18" charset="0"/>
            </a:endParaRPr>
          </a:p>
          <a:p>
            <a:pPr lvl="1" eaLnBrk="1" hangingPunct="1">
              <a:defRPr/>
            </a:pPr>
            <a:endParaRPr lang="en-US" altLang="en-US" sz="28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D96A3F-F56E-4C48-AF5F-463CFDF6CFEB}"/>
              </a:ext>
            </a:extLst>
          </p:cNvPr>
          <p:cNvSpPr>
            <a:spLocks noGrp="1"/>
          </p:cNvSpPr>
          <p:nvPr>
            <p:ph type="title"/>
          </p:nvPr>
        </p:nvSpPr>
        <p:spPr>
          <a:xfrm>
            <a:off x="1170214" y="478680"/>
            <a:ext cx="7467600" cy="623887"/>
          </a:xfrm>
        </p:spPr>
        <p:txBody>
          <a:bodyPr/>
          <a:lstStyle/>
          <a:p>
            <a:pPr eaLnBrk="1" hangingPunct="1">
              <a:defRPr/>
            </a:pPr>
            <a:r>
              <a:rPr lang="en-US" dirty="0">
                <a:latin typeface="Times New Roman" panose="02020603050405020304" pitchFamily="18" charset="0"/>
                <a:cs typeface="Times New Roman" panose="02020603050405020304" pitchFamily="18" charset="0"/>
              </a:rPr>
              <a:t>Wind Direction</a:t>
            </a:r>
          </a:p>
        </p:txBody>
      </p:sp>
      <p:sp>
        <p:nvSpPr>
          <p:cNvPr id="57347" name="Content Placeholder 6">
            <a:extLst>
              <a:ext uri="{FF2B5EF4-FFF2-40B4-BE49-F238E27FC236}">
                <a16:creationId xmlns:a16="http://schemas.microsoft.com/office/drawing/2014/main" id="{8D4785BE-A13F-4C3C-813A-CD73662954B8}"/>
              </a:ext>
            </a:extLst>
          </p:cNvPr>
          <p:cNvSpPr>
            <a:spLocks noGrp="1"/>
          </p:cNvSpPr>
          <p:nvPr>
            <p:ph sz="half" idx="1"/>
          </p:nvPr>
        </p:nvSpPr>
        <p:spPr>
          <a:xfrm>
            <a:off x="1170214" y="951722"/>
            <a:ext cx="7750629" cy="5427598"/>
          </a:xfrm>
        </p:spPr>
        <p:txBody>
          <a:bodyPr/>
          <a:lstStyle/>
          <a:p>
            <a:pPr marL="457200" lvl="1" indent="0" eaLnBrk="1" hangingPunct="1">
              <a:spcBef>
                <a:spcPts val="800"/>
              </a:spcBef>
              <a:buNone/>
              <a:defRPr/>
            </a:pPr>
            <a:endParaRPr lang="en-US" altLang="en-US" sz="2800" dirty="0">
              <a:latin typeface="Times New Roman" panose="02020603050405020304" pitchFamily="18" charset="0"/>
              <a:cs typeface="Times New Roman" panose="02020603050405020304" pitchFamily="18" charset="0"/>
            </a:endParaRPr>
          </a:p>
          <a:p>
            <a:pPr marL="457200" lvl="1" indent="0" eaLnBrk="1" hangingPunct="1">
              <a:spcBef>
                <a:spcPts val="800"/>
              </a:spcBef>
              <a:buNone/>
              <a:defRPr/>
            </a:pPr>
            <a:r>
              <a:rPr lang="en-US" altLang="en-US" sz="2800" dirty="0">
                <a:latin typeface="Times New Roman" panose="02020603050405020304" pitchFamily="18" charset="0"/>
                <a:cs typeface="Times New Roman" panose="02020603050405020304" pitchFamily="18" charset="0"/>
              </a:rPr>
              <a:t>There is </a:t>
            </a:r>
            <a:r>
              <a:rPr lang="en-US" altLang="en-US" sz="2800" u="sng" dirty="0">
                <a:latin typeface="Times New Roman" panose="02020603050405020304" pitchFamily="18" charset="0"/>
                <a:cs typeface="Times New Roman" panose="02020603050405020304" pitchFamily="18" charset="0"/>
              </a:rPr>
              <a:t>no current similarity relationship </a:t>
            </a:r>
            <a:r>
              <a:rPr lang="en-US" altLang="en-US" sz="2800" dirty="0">
                <a:latin typeface="Times New Roman" panose="02020603050405020304" pitchFamily="18" charset="0"/>
                <a:cs typeface="Times New Roman" panose="02020603050405020304" pitchFamily="18" charset="0"/>
              </a:rPr>
              <a:t>for profiling wind direction.  </a:t>
            </a:r>
          </a:p>
          <a:p>
            <a:pPr marL="457200" lvl="1" indent="0" eaLnBrk="1" hangingPunct="1">
              <a:spcBef>
                <a:spcPts val="800"/>
              </a:spcBef>
              <a:buNone/>
              <a:defRPr/>
            </a:pPr>
            <a:endParaRPr lang="en-US" altLang="en-US" sz="2800" dirty="0">
              <a:latin typeface="Times New Roman" panose="02020603050405020304" pitchFamily="18" charset="0"/>
              <a:cs typeface="Times New Roman" panose="02020603050405020304" pitchFamily="18" charset="0"/>
            </a:endParaRPr>
          </a:p>
          <a:p>
            <a:pPr marL="457200" lvl="1" indent="0" eaLnBrk="1" hangingPunct="1">
              <a:spcBef>
                <a:spcPts val="800"/>
              </a:spcBef>
              <a:buNone/>
              <a:defRPr/>
            </a:pPr>
            <a:r>
              <a:rPr lang="en-US" altLang="en-US" sz="2800" dirty="0">
                <a:latin typeface="Times New Roman" panose="02020603050405020304" pitchFamily="18" charset="0"/>
                <a:cs typeface="Times New Roman" panose="02020603050405020304" pitchFamily="18" charset="0"/>
              </a:rPr>
              <a:t>Therefore, AERMOD simply linearly interpolates between measurements at different heights but assumes the direction is constant above the highest and below the lowest measurement.</a:t>
            </a:r>
          </a:p>
          <a:p>
            <a:pPr marL="457200" lvl="1" indent="0" eaLnBrk="1" hangingPunct="1">
              <a:buNone/>
              <a:defRPr/>
            </a:pPr>
            <a:endParaRPr lang="en-US" altLang="en-US" sz="2800" dirty="0">
              <a:latin typeface="Times New Roman" panose="02020603050405020304" pitchFamily="18" charset="0"/>
              <a:cs typeface="Times New Roman" panose="02020603050405020304" pitchFamily="18" charset="0"/>
            </a:endParaRPr>
          </a:p>
          <a:p>
            <a:pPr lvl="1" eaLnBrk="1" hangingPunct="1">
              <a:defRPr/>
            </a:pPr>
            <a:endParaRPr lang="en-US" altLang="en-US" sz="2800" dirty="0">
              <a:latin typeface="Times New Roman" panose="02020603050405020304" pitchFamily="18" charset="0"/>
              <a:cs typeface="Times New Roman" panose="02020603050405020304" pitchFamily="18" charset="0"/>
            </a:endParaRPr>
          </a:p>
          <a:p>
            <a:pPr lvl="1" eaLnBrk="1" hangingPunct="1">
              <a:defRPr/>
            </a:pPr>
            <a:endParaRPr lang="en-US" altLang="en-US" sz="2800" dirty="0">
              <a:latin typeface="Times New Roman" panose="02020603050405020304" pitchFamily="18" charset="0"/>
              <a:cs typeface="Times New Roman" panose="02020603050405020304" pitchFamily="18" charset="0"/>
            </a:endParaRPr>
          </a:p>
          <a:p>
            <a:pPr lvl="1" eaLnBrk="1" hangingPunct="1">
              <a:defRPr/>
            </a:pPr>
            <a:endParaRPr lang="en-US" altLang="en-US" sz="28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69941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D96A3F-F56E-4C48-AF5F-463CFDF6CFEB}"/>
              </a:ext>
            </a:extLst>
          </p:cNvPr>
          <p:cNvSpPr>
            <a:spLocks noGrp="1"/>
          </p:cNvSpPr>
          <p:nvPr>
            <p:ph type="title"/>
          </p:nvPr>
        </p:nvSpPr>
        <p:spPr>
          <a:xfrm>
            <a:off x="1235528" y="214167"/>
            <a:ext cx="7467600" cy="623887"/>
          </a:xfrm>
        </p:spPr>
        <p:txBody>
          <a:bodyPr/>
          <a:lstStyle/>
          <a:p>
            <a:pPr eaLnBrk="1" hangingPunct="1">
              <a:defRPr/>
            </a:pPr>
            <a:r>
              <a:rPr lang="en-US" dirty="0">
                <a:latin typeface="Times New Roman" panose="02020603050405020304" pitchFamily="18" charset="0"/>
                <a:cs typeface="Times New Roman" panose="02020603050405020304" pitchFamily="18" charset="0"/>
              </a:rPr>
              <a:t>Wind Direction</a:t>
            </a:r>
          </a:p>
        </p:txBody>
      </p:sp>
      <p:sp>
        <p:nvSpPr>
          <p:cNvPr id="2" name="TextBox 1">
            <a:extLst>
              <a:ext uri="{FF2B5EF4-FFF2-40B4-BE49-F238E27FC236}">
                <a16:creationId xmlns:a16="http://schemas.microsoft.com/office/drawing/2014/main" id="{A47E1DDB-FAE6-C51E-5A91-9E37E96E65A1}"/>
              </a:ext>
            </a:extLst>
          </p:cNvPr>
          <p:cNvSpPr txBox="1"/>
          <p:nvPr/>
        </p:nvSpPr>
        <p:spPr>
          <a:xfrm>
            <a:off x="1707131" y="1083931"/>
            <a:ext cx="7191569" cy="1354217"/>
          </a:xfrm>
          <a:prstGeom prst="rect">
            <a:avLst/>
          </a:prstGeom>
          <a:noFill/>
        </p:spPr>
        <p:txBody>
          <a:bodyPr wrap="square" rtlCol="0">
            <a:spAutoFit/>
          </a:bodyPr>
          <a:lstStyle/>
          <a:p>
            <a:r>
              <a:rPr lang="en-US" altLang="en-US" sz="3200" dirty="0">
                <a:solidFill>
                  <a:srgbClr val="FF0000"/>
                </a:solidFill>
                <a:latin typeface="Times New Roman" panose="02020603050405020304" pitchFamily="18" charset="0"/>
                <a:cs typeface="Times New Roman" panose="02020603050405020304" pitchFamily="18" charset="0"/>
              </a:rPr>
              <a:t>Note: Wind Direction is defined as the direction </a:t>
            </a:r>
            <a:r>
              <a:rPr lang="en-US" altLang="en-US" sz="3200" b="1" u="sng" dirty="0">
                <a:solidFill>
                  <a:srgbClr val="FF0000"/>
                </a:solidFill>
                <a:latin typeface="Times New Roman" panose="02020603050405020304" pitchFamily="18" charset="0"/>
                <a:cs typeface="Times New Roman" panose="02020603050405020304" pitchFamily="18" charset="0"/>
              </a:rPr>
              <a:t>from which</a:t>
            </a:r>
            <a:r>
              <a:rPr lang="en-US" altLang="en-US" sz="3200" b="1" dirty="0">
                <a:solidFill>
                  <a:srgbClr val="FF0000"/>
                </a:solidFill>
                <a:latin typeface="Times New Roman" panose="02020603050405020304" pitchFamily="18" charset="0"/>
                <a:cs typeface="Times New Roman" panose="02020603050405020304" pitchFamily="18" charset="0"/>
              </a:rPr>
              <a:t> </a:t>
            </a:r>
            <a:r>
              <a:rPr lang="en-US" altLang="en-US" sz="3200" dirty="0">
                <a:solidFill>
                  <a:srgbClr val="FF0000"/>
                </a:solidFill>
                <a:latin typeface="Times New Roman" panose="02020603050405020304" pitchFamily="18" charset="0"/>
                <a:cs typeface="Times New Roman" panose="02020603050405020304" pitchFamily="18" charset="0"/>
              </a:rPr>
              <a:t>the wind is blowing.</a:t>
            </a:r>
          </a:p>
          <a:p>
            <a:endParaRPr lang="en-US" dirty="0"/>
          </a:p>
        </p:txBody>
      </p:sp>
      <p:grpSp>
        <p:nvGrpSpPr>
          <p:cNvPr id="24" name="Group 23">
            <a:extLst>
              <a:ext uri="{FF2B5EF4-FFF2-40B4-BE49-F238E27FC236}">
                <a16:creationId xmlns:a16="http://schemas.microsoft.com/office/drawing/2014/main" id="{8DFA5776-A453-1BC5-B5D8-931DB95658EB}"/>
              </a:ext>
            </a:extLst>
          </p:cNvPr>
          <p:cNvGrpSpPr/>
          <p:nvPr/>
        </p:nvGrpSpPr>
        <p:grpSpPr>
          <a:xfrm>
            <a:off x="2584580" y="2553731"/>
            <a:ext cx="4627984" cy="3732244"/>
            <a:chOff x="2789853" y="2836506"/>
            <a:chExt cx="4627984" cy="3732244"/>
          </a:xfrm>
        </p:grpSpPr>
        <p:cxnSp>
          <p:nvCxnSpPr>
            <p:cNvPr id="10" name="Straight Arrow Connector 9">
              <a:extLst>
                <a:ext uri="{FF2B5EF4-FFF2-40B4-BE49-F238E27FC236}">
                  <a16:creationId xmlns:a16="http://schemas.microsoft.com/office/drawing/2014/main" id="{BD06B3C1-911E-9DBB-FB86-28E36BE44644}"/>
                </a:ext>
              </a:extLst>
            </p:cNvPr>
            <p:cNvCxnSpPr>
              <a:cxnSpLocks/>
            </p:cNvCxnSpPr>
            <p:nvPr/>
          </p:nvCxnSpPr>
          <p:spPr>
            <a:xfrm flipV="1">
              <a:off x="5045106" y="4836839"/>
              <a:ext cx="0" cy="7468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5B8BF2E-1BEA-B0C0-BA1E-27EFB1E56989}"/>
                </a:ext>
              </a:extLst>
            </p:cNvPr>
            <p:cNvCxnSpPr>
              <a:cxnSpLocks/>
            </p:cNvCxnSpPr>
            <p:nvPr/>
          </p:nvCxnSpPr>
          <p:spPr>
            <a:xfrm>
              <a:off x="4063675" y="4747701"/>
              <a:ext cx="68424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12FB6F78-50CB-51A3-47A7-B85D96F3EDDD}"/>
                </a:ext>
              </a:extLst>
            </p:cNvPr>
            <p:cNvCxnSpPr>
              <a:cxnSpLocks/>
            </p:cNvCxnSpPr>
            <p:nvPr/>
          </p:nvCxnSpPr>
          <p:spPr>
            <a:xfrm flipH="1">
              <a:off x="5302916" y="4747701"/>
              <a:ext cx="747226"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C836ED77-EB07-3F8D-AF01-341EF0EAED1E}"/>
                </a:ext>
              </a:extLst>
            </p:cNvPr>
            <p:cNvSpPr txBox="1"/>
            <p:nvPr/>
          </p:nvSpPr>
          <p:spPr>
            <a:xfrm>
              <a:off x="5989755" y="4338525"/>
              <a:ext cx="1279516" cy="830997"/>
            </a:xfrm>
            <a:prstGeom prst="rect">
              <a:avLst/>
            </a:prstGeom>
            <a:noFill/>
          </p:spPr>
          <p:txBody>
            <a:bodyPr wrap="none" rtlCol="0">
              <a:spAutoFit/>
            </a:bodyPr>
            <a:lstStyle/>
            <a:p>
              <a:pPr algn="ctr"/>
              <a:r>
                <a:rPr lang="en-US" sz="2800" dirty="0"/>
                <a:t>90°</a:t>
              </a:r>
            </a:p>
            <a:p>
              <a:pPr algn="ctr"/>
              <a:r>
                <a:rPr lang="en-US" sz="2000" dirty="0"/>
                <a:t>from East</a:t>
              </a:r>
            </a:p>
          </p:txBody>
        </p:sp>
        <p:sp>
          <p:nvSpPr>
            <p:cNvPr id="16" name="TextBox 15">
              <a:extLst>
                <a:ext uri="{FF2B5EF4-FFF2-40B4-BE49-F238E27FC236}">
                  <a16:creationId xmlns:a16="http://schemas.microsoft.com/office/drawing/2014/main" id="{8CDF5D41-4B55-AD3D-7274-1E17D073A633}"/>
                </a:ext>
              </a:extLst>
            </p:cNvPr>
            <p:cNvSpPr txBox="1"/>
            <p:nvPr/>
          </p:nvSpPr>
          <p:spPr>
            <a:xfrm>
              <a:off x="4393003" y="5583639"/>
              <a:ext cx="1436612" cy="830997"/>
            </a:xfrm>
            <a:prstGeom prst="rect">
              <a:avLst/>
            </a:prstGeom>
            <a:noFill/>
          </p:spPr>
          <p:txBody>
            <a:bodyPr wrap="none" rtlCol="0">
              <a:spAutoFit/>
            </a:bodyPr>
            <a:lstStyle/>
            <a:p>
              <a:pPr algn="ctr"/>
              <a:r>
                <a:rPr lang="en-US" sz="2800" dirty="0"/>
                <a:t>180°</a:t>
              </a:r>
              <a:r>
                <a:rPr lang="en-US" sz="2400" dirty="0"/>
                <a:t> </a:t>
              </a:r>
            </a:p>
            <a:p>
              <a:pPr algn="ctr"/>
              <a:r>
                <a:rPr lang="en-US" sz="2000" dirty="0"/>
                <a:t>from South</a:t>
              </a:r>
            </a:p>
          </p:txBody>
        </p:sp>
        <p:sp>
          <p:nvSpPr>
            <p:cNvPr id="17" name="TextBox 16">
              <a:extLst>
                <a:ext uri="{FF2B5EF4-FFF2-40B4-BE49-F238E27FC236}">
                  <a16:creationId xmlns:a16="http://schemas.microsoft.com/office/drawing/2014/main" id="{A73FC9E6-6F54-7422-2A66-C8C79CBFB5E5}"/>
                </a:ext>
              </a:extLst>
            </p:cNvPr>
            <p:cNvSpPr txBox="1"/>
            <p:nvPr/>
          </p:nvSpPr>
          <p:spPr>
            <a:xfrm>
              <a:off x="2872633" y="4338525"/>
              <a:ext cx="1345433" cy="830997"/>
            </a:xfrm>
            <a:prstGeom prst="rect">
              <a:avLst/>
            </a:prstGeom>
            <a:noFill/>
          </p:spPr>
          <p:txBody>
            <a:bodyPr wrap="none" rtlCol="0">
              <a:spAutoFit/>
            </a:bodyPr>
            <a:lstStyle/>
            <a:p>
              <a:pPr algn="ctr"/>
              <a:r>
                <a:rPr lang="en-US" sz="2800" dirty="0"/>
                <a:t>270°</a:t>
              </a:r>
            </a:p>
            <a:p>
              <a:pPr algn="ctr"/>
              <a:r>
                <a:rPr lang="en-US" sz="2000" dirty="0"/>
                <a:t>from West</a:t>
              </a:r>
            </a:p>
          </p:txBody>
        </p:sp>
        <p:sp>
          <p:nvSpPr>
            <p:cNvPr id="18" name="Rectangle 17">
              <a:extLst>
                <a:ext uri="{FF2B5EF4-FFF2-40B4-BE49-F238E27FC236}">
                  <a16:creationId xmlns:a16="http://schemas.microsoft.com/office/drawing/2014/main" id="{1C3E45C2-AA4F-1BB6-FF06-B07A4DFE9BA8}"/>
                </a:ext>
              </a:extLst>
            </p:cNvPr>
            <p:cNvSpPr/>
            <p:nvPr/>
          </p:nvSpPr>
          <p:spPr>
            <a:xfrm>
              <a:off x="2789853" y="2836506"/>
              <a:ext cx="4627984" cy="373224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98626BB2-655A-EDB9-3CE8-F3CE1CC6B82F}"/>
                </a:ext>
              </a:extLst>
            </p:cNvPr>
            <p:cNvCxnSpPr>
              <a:cxnSpLocks/>
            </p:cNvCxnSpPr>
            <p:nvPr/>
          </p:nvCxnSpPr>
          <p:spPr>
            <a:xfrm>
              <a:off x="5045106" y="3825551"/>
              <a:ext cx="0" cy="7507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66F34E8-3DB7-86A2-6596-6F15E4071027}"/>
                </a:ext>
              </a:extLst>
            </p:cNvPr>
            <p:cNvSpPr txBox="1"/>
            <p:nvPr/>
          </p:nvSpPr>
          <p:spPr>
            <a:xfrm>
              <a:off x="4454947" y="2990446"/>
              <a:ext cx="1393330" cy="830997"/>
            </a:xfrm>
            <a:prstGeom prst="rect">
              <a:avLst/>
            </a:prstGeom>
            <a:noFill/>
          </p:spPr>
          <p:txBody>
            <a:bodyPr wrap="none" rtlCol="0">
              <a:spAutoFit/>
            </a:bodyPr>
            <a:lstStyle/>
            <a:p>
              <a:pPr algn="ctr"/>
              <a:r>
                <a:rPr lang="en-US" sz="2800" dirty="0"/>
                <a:t>0°</a:t>
              </a:r>
              <a:r>
                <a:rPr lang="en-US" sz="2400" dirty="0"/>
                <a:t> </a:t>
              </a:r>
            </a:p>
            <a:p>
              <a:pPr algn="ctr"/>
              <a:r>
                <a:rPr lang="en-US" sz="2000" dirty="0"/>
                <a:t>from North</a:t>
              </a:r>
            </a:p>
          </p:txBody>
        </p:sp>
      </p:grpSp>
    </p:spTree>
    <p:extLst>
      <p:ext uri="{BB962C8B-B14F-4D97-AF65-F5344CB8AC3E}">
        <p14:creationId xmlns:p14="http://schemas.microsoft.com/office/powerpoint/2010/main" val="77337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2AAAC60-0C62-FE60-EAD3-1943DF2AA8BC}"/>
              </a:ext>
            </a:extLst>
          </p:cNvPr>
          <p:cNvSpPr txBox="1"/>
          <p:nvPr/>
        </p:nvSpPr>
        <p:spPr>
          <a:xfrm>
            <a:off x="1819469" y="2435290"/>
            <a:ext cx="5929828" cy="646331"/>
          </a:xfrm>
          <a:prstGeom prst="rect">
            <a:avLst/>
          </a:prstGeom>
          <a:noFill/>
        </p:spPr>
        <p:txBody>
          <a:bodyPr wrap="none" rtlCol="0">
            <a:spAutoFit/>
          </a:bodyPr>
          <a:lstStyle/>
          <a:p>
            <a:r>
              <a:rPr lang="en-US" sz="3600" dirty="0"/>
              <a:t>End Part 1 of Fundamentals</a:t>
            </a:r>
          </a:p>
        </p:txBody>
      </p:sp>
    </p:spTree>
    <p:extLst>
      <p:ext uri="{BB962C8B-B14F-4D97-AF65-F5344CB8AC3E}">
        <p14:creationId xmlns:p14="http://schemas.microsoft.com/office/powerpoint/2010/main" val="16065069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38E4C0-796F-4A95-8FA9-06219DB15B20}"/>
              </a:ext>
            </a:extLst>
          </p:cNvPr>
          <p:cNvSpPr>
            <a:spLocks noGrp="1"/>
          </p:cNvSpPr>
          <p:nvPr>
            <p:ph idx="1"/>
          </p:nvPr>
        </p:nvSpPr>
        <p:spPr>
          <a:xfrm>
            <a:off x="1035698" y="1436915"/>
            <a:ext cx="8042988" cy="4739951"/>
          </a:xfrm>
        </p:spPr>
        <p:txBody>
          <a:bodyPr/>
          <a:lstStyle/>
          <a:p>
            <a:r>
              <a:rPr lang="en-US" sz="2700" dirty="0"/>
              <a:t>Hourly near-surface wind and temperature measurements and a morning temperature sounding.  </a:t>
            </a:r>
            <a:endParaRPr lang="en-US" sz="2400" dirty="0"/>
          </a:p>
          <a:p>
            <a:r>
              <a:rPr lang="en-US" sz="2700" dirty="0"/>
              <a:t>Source characteristics (emissions, stk.ht, stk. temp …)</a:t>
            </a:r>
          </a:p>
          <a:p>
            <a:r>
              <a:rPr lang="en-US" sz="2700" dirty="0"/>
              <a:t>Surface characteristics (terrain, land cover …)</a:t>
            </a:r>
          </a:p>
          <a:p>
            <a:r>
              <a:rPr lang="en-US" sz="2700" dirty="0"/>
              <a:t>Nearby building information</a:t>
            </a:r>
          </a:p>
          <a:p>
            <a:r>
              <a:rPr lang="en-US" sz="2700" dirty="0"/>
              <a:t>Other data depending on options (e.g. population for urban, particle size dist. for deposition)</a:t>
            </a:r>
          </a:p>
          <a:p>
            <a:endParaRPr lang="en-US" dirty="0"/>
          </a:p>
        </p:txBody>
      </p:sp>
      <p:sp>
        <p:nvSpPr>
          <p:cNvPr id="3" name="Title 2">
            <a:extLst>
              <a:ext uri="{FF2B5EF4-FFF2-40B4-BE49-F238E27FC236}">
                <a16:creationId xmlns:a16="http://schemas.microsoft.com/office/drawing/2014/main" id="{55E3342F-36C7-43B3-8896-AA88663FE5E5}"/>
              </a:ext>
            </a:extLst>
          </p:cNvPr>
          <p:cNvSpPr>
            <a:spLocks noGrp="1"/>
          </p:cNvSpPr>
          <p:nvPr>
            <p:ph type="title"/>
          </p:nvPr>
        </p:nvSpPr>
        <p:spPr/>
        <p:txBody>
          <a:bodyPr/>
          <a:lstStyle/>
          <a:p>
            <a:r>
              <a:rPr lang="en-US" dirty="0"/>
              <a:t>What Does AERMOD Need From User?</a:t>
            </a:r>
          </a:p>
        </p:txBody>
      </p:sp>
    </p:spTree>
    <p:extLst>
      <p:ext uri="{BB962C8B-B14F-4D97-AF65-F5344CB8AC3E}">
        <p14:creationId xmlns:p14="http://schemas.microsoft.com/office/powerpoint/2010/main" val="2776765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79BF697-CCAA-F543-D076-13BF28C77FFD}"/>
              </a:ext>
            </a:extLst>
          </p:cNvPr>
          <p:cNvSpPr txBox="1"/>
          <p:nvPr/>
        </p:nvSpPr>
        <p:spPr>
          <a:xfrm>
            <a:off x="1219200" y="982176"/>
            <a:ext cx="7879702" cy="4893647"/>
          </a:xfrm>
          <a:prstGeom prst="rect">
            <a:avLst/>
          </a:prstGeom>
          <a:noFill/>
        </p:spPr>
        <p:txBody>
          <a:bodyPr wrap="square">
            <a:spAutoFit/>
          </a:bodyPr>
          <a:lstStyle/>
          <a:p>
            <a:r>
              <a:rPr lang="en-US" sz="2600" dirty="0"/>
              <a:t>In addition to the required near surface winds and temperature provided by the user, AERMOD also requires the vertical structure of the atmospheric boundary layer, i.e., hourly profiles of winds, turbulence, and temperature.</a:t>
            </a:r>
          </a:p>
          <a:p>
            <a:endParaRPr lang="en-US" sz="2600" dirty="0"/>
          </a:p>
          <a:p>
            <a:r>
              <a:rPr lang="en-US" sz="2600" dirty="0"/>
              <a:t>If the user provides additional levels of winds, turbulence, and/or temperature, the model will use them.</a:t>
            </a:r>
          </a:p>
          <a:p>
            <a:endParaRPr lang="en-US" sz="2600" dirty="0"/>
          </a:p>
          <a:p>
            <a:r>
              <a:rPr lang="en-US" sz="2600" dirty="0"/>
              <a:t>At levels where data is not provided, the model simulates these profiles from boundary layer theory.</a:t>
            </a:r>
          </a:p>
        </p:txBody>
      </p:sp>
      <p:sp>
        <p:nvSpPr>
          <p:cNvPr id="6" name="Title 2">
            <a:extLst>
              <a:ext uri="{FF2B5EF4-FFF2-40B4-BE49-F238E27FC236}">
                <a16:creationId xmlns:a16="http://schemas.microsoft.com/office/drawing/2014/main" id="{72C890D8-286A-D9D1-CD93-86A93E89375A}"/>
              </a:ext>
            </a:extLst>
          </p:cNvPr>
          <p:cNvSpPr>
            <a:spLocks noGrp="1"/>
          </p:cNvSpPr>
          <p:nvPr>
            <p:ph type="title"/>
          </p:nvPr>
        </p:nvSpPr>
        <p:spPr>
          <a:xfrm>
            <a:off x="1219200" y="304800"/>
            <a:ext cx="7467600" cy="623888"/>
          </a:xfrm>
        </p:spPr>
        <p:txBody>
          <a:bodyPr/>
          <a:lstStyle/>
          <a:p>
            <a:r>
              <a:rPr lang="en-US" dirty="0"/>
              <a:t>What Does AERMOD “Really” Need?</a:t>
            </a:r>
          </a:p>
        </p:txBody>
      </p:sp>
    </p:spTree>
    <p:extLst>
      <p:ext uri="{BB962C8B-B14F-4D97-AF65-F5344CB8AC3E}">
        <p14:creationId xmlns:p14="http://schemas.microsoft.com/office/powerpoint/2010/main" val="34313207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1C2B116-D534-B811-76E3-0FAC215B5AB0}"/>
              </a:ext>
            </a:extLst>
          </p:cNvPr>
          <p:cNvSpPr txBox="1"/>
          <p:nvPr/>
        </p:nvSpPr>
        <p:spPr>
          <a:xfrm>
            <a:off x="1632734" y="201409"/>
            <a:ext cx="5878532" cy="646331"/>
          </a:xfrm>
          <a:prstGeom prst="rect">
            <a:avLst/>
          </a:prstGeom>
          <a:noFill/>
        </p:spPr>
        <p:txBody>
          <a:bodyPr wrap="none" rtlCol="0">
            <a:spAutoFit/>
          </a:bodyPr>
          <a:lstStyle/>
          <a:p>
            <a:r>
              <a:rPr lang="en-US" sz="3600" dirty="0"/>
              <a:t>AERMOD Modeling System</a:t>
            </a:r>
          </a:p>
        </p:txBody>
      </p:sp>
      <p:grpSp>
        <p:nvGrpSpPr>
          <p:cNvPr id="61" name="Group 60">
            <a:extLst>
              <a:ext uri="{FF2B5EF4-FFF2-40B4-BE49-F238E27FC236}">
                <a16:creationId xmlns:a16="http://schemas.microsoft.com/office/drawing/2014/main" id="{608FAF01-F1D8-B0C4-3FAA-BE776987984A}"/>
              </a:ext>
            </a:extLst>
          </p:cNvPr>
          <p:cNvGrpSpPr/>
          <p:nvPr/>
        </p:nvGrpSpPr>
        <p:grpSpPr>
          <a:xfrm>
            <a:off x="517721" y="847740"/>
            <a:ext cx="8547941" cy="5386366"/>
            <a:chOff x="465431" y="914400"/>
            <a:chExt cx="8547941" cy="5386366"/>
          </a:xfrm>
        </p:grpSpPr>
        <p:sp>
          <p:nvSpPr>
            <p:cNvPr id="3" name="Rectangle 2">
              <a:extLst>
                <a:ext uri="{FF2B5EF4-FFF2-40B4-BE49-F238E27FC236}">
                  <a16:creationId xmlns:a16="http://schemas.microsoft.com/office/drawing/2014/main" id="{DD724100-7BF1-441E-9F55-E60931254975}"/>
                </a:ext>
              </a:extLst>
            </p:cNvPr>
            <p:cNvSpPr/>
            <p:nvPr/>
          </p:nvSpPr>
          <p:spPr>
            <a:xfrm>
              <a:off x="3202064" y="1180070"/>
              <a:ext cx="3007039"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Input</a:t>
              </a:r>
            </a:p>
            <a:p>
              <a:pPr algn="ctr"/>
              <a:r>
                <a:rPr lang="en-US" sz="2400" dirty="0">
                  <a:solidFill>
                    <a:schemeClr val="tx1"/>
                  </a:solidFill>
                </a:rPr>
                <a:t>Surface Characteristics </a:t>
              </a:r>
              <a:r>
                <a:rPr lang="en-US" sz="2800" dirty="0">
                  <a:solidFill>
                    <a:srgbClr val="FF0000"/>
                  </a:solidFill>
                </a:rPr>
                <a:t>AERSURFACE</a:t>
              </a:r>
            </a:p>
          </p:txBody>
        </p:sp>
        <p:sp>
          <p:nvSpPr>
            <p:cNvPr id="7" name="Rectangle 6">
              <a:extLst>
                <a:ext uri="{FF2B5EF4-FFF2-40B4-BE49-F238E27FC236}">
                  <a16:creationId xmlns:a16="http://schemas.microsoft.com/office/drawing/2014/main" id="{A7CA4C0A-5BF4-447E-90C1-B2531530E0A1}"/>
                </a:ext>
              </a:extLst>
            </p:cNvPr>
            <p:cNvSpPr/>
            <p:nvPr/>
          </p:nvSpPr>
          <p:spPr>
            <a:xfrm>
              <a:off x="465431" y="1180070"/>
              <a:ext cx="2592042"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Input</a:t>
              </a:r>
            </a:p>
            <a:p>
              <a:pPr algn="ctr"/>
              <a:r>
                <a:rPr lang="en-US" sz="2400" dirty="0">
                  <a:solidFill>
                    <a:schemeClr val="tx1"/>
                  </a:solidFill>
                </a:rPr>
                <a:t>Meteorology </a:t>
              </a:r>
              <a:r>
                <a:rPr lang="en-US" sz="2800" dirty="0">
                  <a:solidFill>
                    <a:srgbClr val="FF0000"/>
                  </a:solidFill>
                </a:rPr>
                <a:t>AERMINUTE</a:t>
              </a:r>
            </a:p>
          </p:txBody>
        </p:sp>
        <p:sp>
          <p:nvSpPr>
            <p:cNvPr id="10" name="Rectangle 9">
              <a:extLst>
                <a:ext uri="{FF2B5EF4-FFF2-40B4-BE49-F238E27FC236}">
                  <a16:creationId xmlns:a16="http://schemas.microsoft.com/office/drawing/2014/main" id="{7C6CE070-956A-4D2B-A922-B7DE889BF97B}"/>
                </a:ext>
              </a:extLst>
            </p:cNvPr>
            <p:cNvSpPr/>
            <p:nvPr/>
          </p:nvSpPr>
          <p:spPr>
            <a:xfrm>
              <a:off x="6550091" y="1180069"/>
              <a:ext cx="2463281"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Input</a:t>
              </a:r>
            </a:p>
            <a:p>
              <a:pPr algn="ctr"/>
              <a:r>
                <a:rPr lang="en-US" sz="2400" dirty="0">
                  <a:solidFill>
                    <a:schemeClr val="tx1"/>
                  </a:solidFill>
                </a:rPr>
                <a:t>Terrain data</a:t>
              </a:r>
            </a:p>
            <a:p>
              <a:pPr algn="ctr"/>
              <a:r>
                <a:rPr lang="en-US" sz="2800" dirty="0">
                  <a:solidFill>
                    <a:srgbClr val="FF0000"/>
                  </a:solidFill>
                </a:rPr>
                <a:t>AERMAP</a:t>
              </a:r>
            </a:p>
          </p:txBody>
        </p:sp>
        <p:sp>
          <p:nvSpPr>
            <p:cNvPr id="13" name="Rectangle 12">
              <a:extLst>
                <a:ext uri="{FF2B5EF4-FFF2-40B4-BE49-F238E27FC236}">
                  <a16:creationId xmlns:a16="http://schemas.microsoft.com/office/drawing/2014/main" id="{48863A22-7C4C-4831-A495-46327EC152BA}"/>
                </a:ext>
              </a:extLst>
            </p:cNvPr>
            <p:cNvSpPr/>
            <p:nvPr/>
          </p:nvSpPr>
          <p:spPr>
            <a:xfrm>
              <a:off x="5822005" y="2936036"/>
              <a:ext cx="2183145"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Input</a:t>
              </a:r>
            </a:p>
            <a:p>
              <a:pPr algn="ctr"/>
              <a:r>
                <a:rPr lang="en-US" sz="2400" dirty="0">
                  <a:solidFill>
                    <a:schemeClr val="tx1"/>
                  </a:solidFill>
                </a:rPr>
                <a:t>Building data </a:t>
              </a:r>
              <a:r>
                <a:rPr lang="en-US" sz="2800" dirty="0">
                  <a:solidFill>
                    <a:srgbClr val="FF0000"/>
                  </a:solidFill>
                </a:rPr>
                <a:t>BPIPPRM</a:t>
              </a:r>
            </a:p>
          </p:txBody>
        </p:sp>
        <p:sp>
          <p:nvSpPr>
            <p:cNvPr id="4" name="Rectangle 3">
              <a:extLst>
                <a:ext uri="{FF2B5EF4-FFF2-40B4-BE49-F238E27FC236}">
                  <a16:creationId xmlns:a16="http://schemas.microsoft.com/office/drawing/2014/main" id="{26615AFB-92FD-B605-4D6C-052AD3CBDC9F}"/>
                </a:ext>
              </a:extLst>
            </p:cNvPr>
            <p:cNvSpPr/>
            <p:nvPr/>
          </p:nvSpPr>
          <p:spPr>
            <a:xfrm>
              <a:off x="986099" y="5010369"/>
              <a:ext cx="7710301" cy="129039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solidFill>
                    <a:srgbClr val="FF0000"/>
                  </a:solidFill>
                </a:rPr>
                <a:t>AERMOD</a:t>
              </a:r>
            </a:p>
          </p:txBody>
        </p:sp>
        <p:cxnSp>
          <p:nvCxnSpPr>
            <p:cNvPr id="15" name="Straight Arrow Connector 14">
              <a:extLst>
                <a:ext uri="{FF2B5EF4-FFF2-40B4-BE49-F238E27FC236}">
                  <a16:creationId xmlns:a16="http://schemas.microsoft.com/office/drawing/2014/main" id="{7FACD2D0-063A-1185-F9D9-CB6A3C1AAD72}"/>
                </a:ext>
              </a:extLst>
            </p:cNvPr>
            <p:cNvCxnSpPr>
              <a:cxnSpLocks/>
            </p:cNvCxnSpPr>
            <p:nvPr/>
          </p:nvCxnSpPr>
          <p:spPr>
            <a:xfrm>
              <a:off x="2665446" y="4100846"/>
              <a:ext cx="0" cy="909523"/>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BF908BD-B3B5-0189-D17F-4C15F0E42BF0}"/>
                </a:ext>
              </a:extLst>
            </p:cNvPr>
            <p:cNvCxnSpPr>
              <a:cxnSpLocks/>
            </p:cNvCxnSpPr>
            <p:nvPr/>
          </p:nvCxnSpPr>
          <p:spPr>
            <a:xfrm>
              <a:off x="8337873" y="2352784"/>
              <a:ext cx="0" cy="2645652"/>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3DA539F-CF58-E2D8-C73C-EDEE738AD51D}"/>
                </a:ext>
              </a:extLst>
            </p:cNvPr>
            <p:cNvCxnSpPr>
              <a:cxnSpLocks/>
            </p:cNvCxnSpPr>
            <p:nvPr/>
          </p:nvCxnSpPr>
          <p:spPr>
            <a:xfrm>
              <a:off x="6913577" y="4127078"/>
              <a:ext cx="0" cy="889685"/>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A3E2AEC-6F79-D90E-C98C-F3F35B8C4260}"/>
                </a:ext>
              </a:extLst>
            </p:cNvPr>
            <p:cNvCxnSpPr>
              <a:cxnSpLocks/>
            </p:cNvCxnSpPr>
            <p:nvPr/>
          </p:nvCxnSpPr>
          <p:spPr>
            <a:xfrm>
              <a:off x="6392485" y="914400"/>
              <a:ext cx="0" cy="1906047"/>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22AACB0A-72A5-D44D-1679-715D122AF29B}"/>
                </a:ext>
              </a:extLst>
            </p:cNvPr>
            <p:cNvCxnSpPr>
              <a:cxnSpLocks/>
            </p:cNvCxnSpPr>
            <p:nvPr/>
          </p:nvCxnSpPr>
          <p:spPr>
            <a:xfrm>
              <a:off x="2034072" y="2352785"/>
              <a:ext cx="0" cy="563413"/>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DF37FEC5-8B15-DD2B-277B-D43A890F814C}"/>
                </a:ext>
              </a:extLst>
            </p:cNvPr>
            <p:cNvSpPr/>
            <p:nvPr/>
          </p:nvSpPr>
          <p:spPr>
            <a:xfrm>
              <a:off x="1086000" y="2916198"/>
              <a:ext cx="4039797" cy="11727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Compute PBL parameters</a:t>
              </a:r>
            </a:p>
            <a:p>
              <a:pPr algn="ctr"/>
              <a:r>
                <a:rPr lang="en-US" sz="2800" dirty="0">
                  <a:solidFill>
                    <a:srgbClr val="FF0000"/>
                  </a:solidFill>
                </a:rPr>
                <a:t>AERMET</a:t>
              </a:r>
            </a:p>
          </p:txBody>
        </p:sp>
        <p:cxnSp>
          <p:nvCxnSpPr>
            <p:cNvPr id="45" name="Straight Arrow Connector 44">
              <a:extLst>
                <a:ext uri="{FF2B5EF4-FFF2-40B4-BE49-F238E27FC236}">
                  <a16:creationId xmlns:a16="http://schemas.microsoft.com/office/drawing/2014/main" id="{1B7C42D0-65A3-DAF3-745B-9ADCA4927821}"/>
                </a:ext>
              </a:extLst>
            </p:cNvPr>
            <p:cNvCxnSpPr>
              <a:cxnSpLocks/>
            </p:cNvCxnSpPr>
            <p:nvPr/>
          </p:nvCxnSpPr>
          <p:spPr>
            <a:xfrm>
              <a:off x="4425819" y="2352784"/>
              <a:ext cx="0" cy="563413"/>
            </a:xfrm>
            <a:prstGeom prst="straightConnector1">
              <a:avLst/>
            </a:prstGeom>
            <a:ln w="381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84E2A3EF-158D-511D-3A91-FE1A752B68C9}"/>
                </a:ext>
              </a:extLst>
            </p:cNvPr>
            <p:cNvSpPr/>
            <p:nvPr/>
          </p:nvSpPr>
          <p:spPr>
            <a:xfrm>
              <a:off x="1247405" y="5122502"/>
              <a:ext cx="2164490" cy="1077017"/>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solidFill>
                </a:rPr>
                <a:t>Establish </a:t>
              </a:r>
            </a:p>
            <a:p>
              <a:pPr algn="ctr"/>
              <a:r>
                <a:rPr lang="en-US" sz="2400" dirty="0">
                  <a:solidFill>
                    <a:schemeClr val="tx1"/>
                  </a:solidFill>
                </a:rPr>
                <a:t>Meteorology </a:t>
              </a:r>
            </a:p>
            <a:p>
              <a:pPr algn="ctr"/>
              <a:r>
                <a:rPr lang="en-US" sz="2400" dirty="0">
                  <a:solidFill>
                    <a:schemeClr val="tx1"/>
                  </a:solidFill>
                </a:rPr>
                <a:t>Profiles</a:t>
              </a:r>
            </a:p>
          </p:txBody>
        </p:sp>
        <p:sp>
          <p:nvSpPr>
            <p:cNvPr id="47" name="Rectangle 46">
              <a:extLst>
                <a:ext uri="{FF2B5EF4-FFF2-40B4-BE49-F238E27FC236}">
                  <a16:creationId xmlns:a16="http://schemas.microsoft.com/office/drawing/2014/main" id="{AD78C383-1F71-8AFF-BD94-44FD69BC07C5}"/>
                </a:ext>
              </a:extLst>
            </p:cNvPr>
            <p:cNvSpPr/>
            <p:nvPr/>
          </p:nvSpPr>
          <p:spPr>
            <a:xfrm>
              <a:off x="6077927" y="5159827"/>
              <a:ext cx="2425950" cy="1028118"/>
            </a:xfrm>
            <a:prstGeom prst="rect">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rgbClr val="0000FF"/>
                  </a:solidFill>
                </a:rPr>
                <a:t>Compute</a:t>
              </a:r>
            </a:p>
            <a:p>
              <a:pPr algn="ctr"/>
              <a:r>
                <a:rPr lang="en-US" sz="2800" dirty="0">
                  <a:solidFill>
                    <a:srgbClr val="0000FF"/>
                  </a:solidFill>
                </a:rPr>
                <a:t>Concentrations</a:t>
              </a:r>
            </a:p>
          </p:txBody>
        </p:sp>
        <p:cxnSp>
          <p:nvCxnSpPr>
            <p:cNvPr id="50" name="Straight Connector 49">
              <a:extLst>
                <a:ext uri="{FF2B5EF4-FFF2-40B4-BE49-F238E27FC236}">
                  <a16:creationId xmlns:a16="http://schemas.microsoft.com/office/drawing/2014/main" id="{C3A514CF-4E57-5C01-8619-6B4A972EB82A}"/>
                </a:ext>
              </a:extLst>
            </p:cNvPr>
            <p:cNvCxnSpPr>
              <a:cxnSpLocks/>
            </p:cNvCxnSpPr>
            <p:nvPr/>
          </p:nvCxnSpPr>
          <p:spPr>
            <a:xfrm>
              <a:off x="5568872" y="2822626"/>
              <a:ext cx="0" cy="217581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1B7BFD9C-0218-6C36-1949-06B0CF66F9B9}"/>
                </a:ext>
              </a:extLst>
            </p:cNvPr>
            <p:cNvCxnSpPr>
              <a:cxnSpLocks/>
            </p:cNvCxnSpPr>
            <p:nvPr/>
          </p:nvCxnSpPr>
          <p:spPr>
            <a:xfrm>
              <a:off x="5568872" y="2820447"/>
              <a:ext cx="823613" cy="0"/>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AF247EF-2998-41C3-9E7F-710EBDEBD6CE}"/>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Energy Balance and Heat Fluxes</a:t>
            </a:r>
          </a:p>
        </p:txBody>
      </p:sp>
      <p:sp>
        <p:nvSpPr>
          <p:cNvPr id="26627" name="Content Placeholder 6">
            <a:extLst>
              <a:ext uri="{FF2B5EF4-FFF2-40B4-BE49-F238E27FC236}">
                <a16:creationId xmlns:a16="http://schemas.microsoft.com/office/drawing/2014/main" id="{108C5963-7DFD-4277-B35C-3E75B27CE4CB}"/>
              </a:ext>
            </a:extLst>
          </p:cNvPr>
          <p:cNvSpPr>
            <a:spLocks noGrp="1"/>
          </p:cNvSpPr>
          <p:nvPr>
            <p:ph sz="half" idx="1"/>
          </p:nvPr>
        </p:nvSpPr>
        <p:spPr>
          <a:xfrm>
            <a:off x="1524000" y="990600"/>
            <a:ext cx="7239000" cy="5741276"/>
          </a:xfrm>
        </p:spPr>
        <p:txBody>
          <a:bodyPr/>
          <a:lstStyle/>
          <a:p>
            <a:pPr marL="0" indent="0" algn="ctr" eaLnBrk="1" hangingPunct="1">
              <a:buNone/>
            </a:pPr>
            <a:r>
              <a:rPr lang="en-US" altLang="en-US" sz="2800" dirty="0">
                <a:latin typeface="Times New Roman" panose="02020603050405020304" pitchFamily="18" charset="0"/>
                <a:cs typeface="Times New Roman" panose="02020603050405020304" pitchFamily="18" charset="0"/>
              </a:rPr>
              <a:t>R</a:t>
            </a:r>
            <a:r>
              <a:rPr lang="en-US" altLang="en-US" sz="2800" baseline="-25000" dirty="0">
                <a:latin typeface="Times New Roman" panose="02020603050405020304" pitchFamily="18" charset="0"/>
                <a:cs typeface="Times New Roman" panose="02020603050405020304" pitchFamily="18" charset="0"/>
              </a:rPr>
              <a:t>N</a:t>
            </a:r>
            <a:r>
              <a:rPr lang="en-US" altLang="en-US" sz="2800" dirty="0">
                <a:latin typeface="Times New Roman" panose="02020603050405020304" pitchFamily="18" charset="0"/>
                <a:cs typeface="Times New Roman" panose="02020603050405020304" pitchFamily="18" charset="0"/>
              </a:rPr>
              <a:t> = </a:t>
            </a:r>
            <a:r>
              <a:rPr lang="en-US" altLang="en-US" sz="2800" dirty="0">
                <a:solidFill>
                  <a:srgbClr val="0000FF"/>
                </a:solidFill>
                <a:latin typeface="Times New Roman" panose="02020603050405020304" pitchFamily="18" charset="0"/>
                <a:cs typeface="Times New Roman" panose="02020603050405020304" pitchFamily="18" charset="0"/>
              </a:rPr>
              <a:t>H</a:t>
            </a:r>
            <a:r>
              <a:rPr lang="en-US" altLang="en-US" sz="2800" dirty="0">
                <a:latin typeface="Times New Roman" panose="02020603050405020304" pitchFamily="18" charset="0"/>
                <a:cs typeface="Times New Roman" panose="02020603050405020304" pitchFamily="18" charset="0"/>
              </a:rPr>
              <a:t> + LE + G</a:t>
            </a:r>
          </a:p>
          <a:p>
            <a:pPr marL="0" indent="0" algn="ctr" eaLnBrk="1" hangingPunct="1">
              <a:buNone/>
            </a:pPr>
            <a:endParaRPr lang="en-US" altLang="en-US" sz="2800" dirty="0">
              <a:latin typeface="Times New Roman" panose="02020603050405020304" pitchFamily="18" charset="0"/>
              <a:cs typeface="Times New Roman" panose="02020603050405020304" pitchFamily="18" charset="0"/>
            </a:endParaRPr>
          </a:p>
          <a:p>
            <a:pPr lvl="1" eaLnBrk="1" hangingPunct="1">
              <a:spcBef>
                <a:spcPts val="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R</a:t>
            </a:r>
            <a:r>
              <a:rPr lang="en-US" altLang="en-US" baseline="-25000" dirty="0">
                <a:latin typeface="Times New Roman" panose="02020603050405020304" pitchFamily="18" charset="0"/>
                <a:cs typeface="Times New Roman" panose="02020603050405020304" pitchFamily="18" charset="0"/>
              </a:rPr>
              <a:t>N</a:t>
            </a:r>
            <a:r>
              <a:rPr lang="en-US" altLang="en-US" sz="2200" dirty="0">
                <a:latin typeface="Times New Roman" panose="02020603050405020304" pitchFamily="18" charset="0"/>
                <a:cs typeface="Times New Roman" panose="02020603050405020304" pitchFamily="18" charset="0"/>
              </a:rPr>
              <a:t> = Net radiation at the surface</a:t>
            </a:r>
          </a:p>
          <a:p>
            <a:pPr marL="457200" lvl="1" indent="0" eaLnBrk="1" hangingPunct="1">
              <a:spcBef>
                <a:spcPts val="0"/>
              </a:spcBef>
              <a:buNone/>
            </a:pPr>
            <a:endParaRPr lang="en-US" altLang="en-US" dirty="0">
              <a:latin typeface="Times New Roman" panose="02020603050405020304" pitchFamily="18" charset="0"/>
              <a:cs typeface="Times New Roman" panose="02020603050405020304" pitchFamily="18" charset="0"/>
            </a:endParaRPr>
          </a:p>
          <a:p>
            <a:pPr lvl="1" eaLnBrk="1" hangingPunct="1">
              <a:spcBef>
                <a:spcPts val="0"/>
              </a:spcBef>
              <a:buFont typeface="Wingdings" panose="05000000000000000000" pitchFamily="2" charset="2"/>
              <a:buChar char="§"/>
            </a:pPr>
            <a:r>
              <a:rPr lang="en-US" altLang="en-US" dirty="0">
                <a:solidFill>
                  <a:srgbClr val="0000FF"/>
                </a:solidFill>
                <a:latin typeface="Times New Roman" panose="02020603050405020304" pitchFamily="18" charset="0"/>
                <a:cs typeface="Times New Roman" panose="02020603050405020304" pitchFamily="18" charset="0"/>
              </a:rPr>
              <a:t>H</a:t>
            </a:r>
            <a:r>
              <a:rPr lang="en-US" altLang="en-US" sz="2200" dirty="0">
                <a:solidFill>
                  <a:srgbClr val="0000FF"/>
                </a:solidFill>
                <a:latin typeface="Times New Roman" panose="02020603050405020304" pitchFamily="18" charset="0"/>
                <a:cs typeface="Times New Roman" panose="02020603050405020304" pitchFamily="18" charset="0"/>
              </a:rPr>
              <a:t> = Sensible heat flux</a:t>
            </a:r>
          </a:p>
          <a:p>
            <a:pPr lvl="2" eaLnBrk="1" hangingPunct="1">
              <a:spcBef>
                <a:spcPts val="0"/>
              </a:spcBef>
              <a:buFont typeface="Wingdings" panose="05000000000000000000" pitchFamily="2" charset="2"/>
              <a:buChar char="§"/>
            </a:pPr>
            <a:r>
              <a:rPr lang="en-US" altLang="en-US" sz="2200" dirty="0">
                <a:latin typeface="Times New Roman" panose="02020603050405020304" pitchFamily="18" charset="0"/>
                <a:cs typeface="Times New Roman" panose="02020603050405020304" pitchFamily="18" charset="0"/>
              </a:rPr>
              <a:t>(H &gt; 0) Daytime—convective—unstable—upward</a:t>
            </a:r>
          </a:p>
          <a:p>
            <a:pPr lvl="2" eaLnBrk="1" hangingPunct="1">
              <a:spcBef>
                <a:spcPts val="0"/>
              </a:spcBef>
              <a:buFont typeface="Wingdings" panose="05000000000000000000" pitchFamily="2" charset="2"/>
              <a:buChar char="§"/>
            </a:pPr>
            <a:r>
              <a:rPr lang="en-US" altLang="en-US" sz="2200" dirty="0">
                <a:latin typeface="Times New Roman" panose="02020603050405020304" pitchFamily="18" charset="0"/>
                <a:cs typeface="Times New Roman" panose="02020603050405020304" pitchFamily="18" charset="0"/>
              </a:rPr>
              <a:t>(H &lt; 0) Nighttime—stable—downward </a:t>
            </a:r>
          </a:p>
          <a:p>
            <a:pPr marL="457200" lvl="1" indent="0" eaLnBrk="1" hangingPunct="1">
              <a:spcBef>
                <a:spcPts val="0"/>
              </a:spcBef>
              <a:buNone/>
            </a:pPr>
            <a:endParaRPr lang="en-US" altLang="en-US" sz="1800" dirty="0">
              <a:latin typeface="Times New Roman" panose="02020603050405020304" pitchFamily="18" charset="0"/>
              <a:cs typeface="Times New Roman" panose="02020603050405020304" pitchFamily="18" charset="0"/>
            </a:endParaRPr>
          </a:p>
          <a:p>
            <a:pPr lvl="1" eaLnBrk="1" hangingPunct="1">
              <a:spcBef>
                <a:spcPts val="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LE</a:t>
            </a:r>
            <a:r>
              <a:rPr lang="en-US" altLang="en-US" sz="2200" dirty="0">
                <a:latin typeface="Times New Roman" panose="02020603050405020304" pitchFamily="18" charset="0"/>
                <a:cs typeface="Times New Roman" panose="02020603050405020304" pitchFamily="18" charset="0"/>
              </a:rPr>
              <a:t>= Latent heat flux</a:t>
            </a:r>
          </a:p>
          <a:p>
            <a:pPr lvl="2" eaLnBrk="1" hangingPunct="1">
              <a:spcBef>
                <a:spcPts val="0"/>
              </a:spcBef>
              <a:buFont typeface="Wingdings" panose="05000000000000000000" pitchFamily="2" charset="2"/>
              <a:buChar char="§"/>
            </a:pPr>
            <a:r>
              <a:rPr lang="en-US" altLang="en-US" sz="2200" dirty="0">
                <a:latin typeface="Times New Roman" panose="02020603050405020304" pitchFamily="18" charset="0"/>
                <a:cs typeface="Times New Roman" panose="02020603050405020304" pitchFamily="18" charset="0"/>
              </a:rPr>
              <a:t>Energy related to evaporation and condensation</a:t>
            </a:r>
          </a:p>
          <a:p>
            <a:pPr lvl="2" eaLnBrk="1" hangingPunct="1">
              <a:spcBef>
                <a:spcPts val="0"/>
              </a:spcBef>
              <a:buFont typeface="Wingdings" panose="05000000000000000000" pitchFamily="2" charset="2"/>
              <a:buChar char="§"/>
            </a:pPr>
            <a:endParaRPr lang="en-US" altLang="en-US" sz="1800" dirty="0">
              <a:latin typeface="Times New Roman" panose="02020603050405020304" pitchFamily="18" charset="0"/>
              <a:cs typeface="Times New Roman" panose="02020603050405020304" pitchFamily="18" charset="0"/>
            </a:endParaRPr>
          </a:p>
          <a:p>
            <a:pPr lvl="1" eaLnBrk="1" hangingPunct="1">
              <a:spcBef>
                <a:spcPts val="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G</a:t>
            </a:r>
            <a:r>
              <a:rPr lang="en-US" altLang="en-US" sz="2200" dirty="0">
                <a:latin typeface="Times New Roman" panose="02020603050405020304" pitchFamily="18" charset="0"/>
                <a:cs typeface="Times New Roman" panose="02020603050405020304" pitchFamily="18" charset="0"/>
              </a:rPr>
              <a:t> = Heat absorbed by the soil</a:t>
            </a:r>
          </a:p>
          <a:p>
            <a:pPr lvl="2" eaLnBrk="1" hangingPunct="1">
              <a:spcBef>
                <a:spcPts val="0"/>
              </a:spcBef>
              <a:buFont typeface="Wingdings" panose="05000000000000000000" pitchFamily="2" charset="2"/>
              <a:buChar char="§"/>
            </a:pPr>
            <a:r>
              <a:rPr lang="en-US" altLang="en-US" sz="2200" dirty="0">
                <a:latin typeface="Times New Roman" panose="02020603050405020304" pitchFamily="18" charset="0"/>
                <a:cs typeface="Times New Roman" panose="02020603050405020304" pitchFamily="18" charset="0"/>
              </a:rPr>
              <a:t>Assumed to be 0.1 R</a:t>
            </a:r>
            <a:r>
              <a:rPr lang="en-US" altLang="en-US" sz="2200" baseline="-25000" dirty="0">
                <a:latin typeface="Times New Roman" panose="02020603050405020304" pitchFamily="18" charset="0"/>
                <a:cs typeface="Times New Roman" panose="02020603050405020304" pitchFamily="18" charset="0"/>
              </a:rPr>
              <a:t>N</a:t>
            </a:r>
            <a:r>
              <a:rPr lang="en-US" altLang="en-US" sz="2200" dirty="0">
                <a:latin typeface="Times New Roman" panose="02020603050405020304" pitchFamily="18" charset="0"/>
                <a:cs typeface="Times New Roman" panose="02020603050405020304" pitchFamily="18" charset="0"/>
              </a:rPr>
              <a:t>  (based on field data)</a:t>
            </a:r>
            <a:endParaRPr lang="en-US" altLang="en-US" sz="2200" dirty="0">
              <a:solidFill>
                <a:srgbClr val="FF0000"/>
              </a:solidFill>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dirty="0">
              <a:latin typeface="Times New Roman" panose="02020603050405020304" pitchFamily="18" charset="0"/>
              <a:cs typeface="Times New Roman" panose="02020603050405020304" pitchFamily="18" charset="0"/>
            </a:endParaRPr>
          </a:p>
          <a:p>
            <a:pPr eaLnBrk="1" hangingPunct="1"/>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3905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6">
            <a:extLst>
              <a:ext uri="{FF2B5EF4-FFF2-40B4-BE49-F238E27FC236}">
                <a16:creationId xmlns:a16="http://schemas.microsoft.com/office/drawing/2014/main" id="{AA00A1E0-7C6F-42B1-BEA7-6B6FF798C730}"/>
              </a:ext>
            </a:extLst>
          </p:cNvPr>
          <p:cNvSpPr>
            <a:spLocks noGrp="1"/>
          </p:cNvSpPr>
          <p:nvPr>
            <p:ph sz="half" idx="1"/>
          </p:nvPr>
        </p:nvSpPr>
        <p:spPr>
          <a:xfrm>
            <a:off x="1323755" y="1410795"/>
            <a:ext cx="7346211" cy="4187572"/>
          </a:xfrm>
        </p:spPr>
        <p:txBody>
          <a:bodyPr/>
          <a:lstStyle/>
          <a:p>
            <a:pPr eaLnBrk="1" hangingPunct="1"/>
            <a:r>
              <a:rPr lang="en-US" altLang="en-US" sz="3000" u="sng" dirty="0">
                <a:cs typeface="Times New Roman" panose="02020603050405020304" pitchFamily="18" charset="0"/>
              </a:rPr>
              <a:t>Albedo</a:t>
            </a:r>
            <a:r>
              <a:rPr lang="en-US" altLang="en-US" sz="3000" dirty="0">
                <a:cs typeface="Times New Roman" panose="02020603050405020304" pitchFamily="18" charset="0"/>
              </a:rPr>
              <a:t> - reflectivity of surface</a:t>
            </a:r>
          </a:p>
          <a:p>
            <a:pPr marL="0" indent="0" eaLnBrk="1" hangingPunct="1">
              <a:buNone/>
            </a:pPr>
            <a:r>
              <a:rPr lang="en-US" altLang="en-US" sz="3000" dirty="0">
                <a:cs typeface="Times New Roman" panose="02020603050405020304" pitchFamily="18" charset="0"/>
              </a:rPr>
              <a:t>          </a:t>
            </a:r>
            <a:r>
              <a:rPr lang="en-US" altLang="en-US" sz="2600" dirty="0">
                <a:cs typeface="Times New Roman" panose="02020603050405020304" pitchFamily="18" charset="0"/>
              </a:rPr>
              <a:t>(fresh snow ~ 0.9 ; Forest ~ 0.15)</a:t>
            </a:r>
          </a:p>
          <a:p>
            <a:pPr marL="0" indent="0" eaLnBrk="1" hangingPunct="1">
              <a:buNone/>
            </a:pPr>
            <a:endParaRPr lang="en-US" altLang="en-US" sz="3000" dirty="0">
              <a:cs typeface="Times New Roman" panose="02020603050405020304" pitchFamily="18" charset="0"/>
            </a:endParaRPr>
          </a:p>
          <a:p>
            <a:pPr eaLnBrk="1" hangingPunct="1"/>
            <a:r>
              <a:rPr lang="en-US" altLang="en-US" sz="3000" u="sng" dirty="0">
                <a:cs typeface="Times New Roman" panose="02020603050405020304" pitchFamily="18" charset="0"/>
              </a:rPr>
              <a:t>Bowen Ratio </a:t>
            </a:r>
            <a:r>
              <a:rPr lang="en-US" altLang="en-US" sz="3000" dirty="0">
                <a:cs typeface="Times New Roman" panose="02020603050405020304" pitchFamily="18" charset="0"/>
              </a:rPr>
              <a:t>– function of surface moisture = Sensible heat flux /  Latent heat flux</a:t>
            </a:r>
          </a:p>
          <a:p>
            <a:pPr marL="0" indent="0" eaLnBrk="1" hangingPunct="1">
              <a:buNone/>
            </a:pPr>
            <a:endParaRPr lang="en-US" altLang="en-US" sz="3000" dirty="0">
              <a:cs typeface="Times New Roman" panose="02020603050405020304" pitchFamily="18" charset="0"/>
            </a:endParaRPr>
          </a:p>
          <a:p>
            <a:pPr eaLnBrk="1" hangingPunct="1"/>
            <a:r>
              <a:rPr lang="en-US" altLang="en-US" sz="3000" u="sng" dirty="0">
                <a:cs typeface="Times New Roman" panose="02020603050405020304" pitchFamily="18" charset="0"/>
              </a:rPr>
              <a:t>Surface Roughness </a:t>
            </a:r>
            <a:r>
              <a:rPr lang="en-US" altLang="en-US" sz="3000" dirty="0">
                <a:cs typeface="Times New Roman" panose="02020603050405020304" pitchFamily="18" charset="0"/>
              </a:rPr>
              <a:t>– representation of the aerodynamic roughness</a:t>
            </a:r>
          </a:p>
          <a:p>
            <a:pPr eaLnBrk="1" hangingPunct="1">
              <a:buFont typeface="Wingdings" pitchFamily="2" charset="2"/>
              <a:buChar char="Ø"/>
            </a:pPr>
            <a:endParaRPr lang="en-US" altLang="en-US" sz="2800" dirty="0">
              <a:cs typeface="Times New Roman" panose="02020603050405020304" pitchFamily="18" charset="0"/>
            </a:endParaRPr>
          </a:p>
          <a:p>
            <a:pPr marL="0" indent="0" eaLnBrk="1" hangingPunct="1">
              <a:buNone/>
            </a:pPr>
            <a:endParaRPr lang="en-US" altLang="en-US" sz="2800" b="1" dirty="0">
              <a:cs typeface="Times New Roman" panose="02020603050405020304" pitchFamily="18" charset="0"/>
            </a:endParaRPr>
          </a:p>
          <a:p>
            <a:pPr eaLnBrk="1" hangingPunct="1">
              <a:buFont typeface="Wingdings" pitchFamily="2" charset="2"/>
              <a:buChar char="Ø"/>
            </a:pPr>
            <a:endParaRPr lang="en-US" altLang="en-US" b="1"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endParaRPr lang="en-US" altLang="en-US" b="1" dirty="0">
              <a:latin typeface="Times New Roman" panose="02020603050405020304" pitchFamily="18" charset="0"/>
              <a:cs typeface="Times New Roman" panose="02020603050405020304" pitchFamily="18" charset="0"/>
            </a:endParaRPr>
          </a:p>
          <a:p>
            <a:pPr eaLnBrk="1" hangingPunct="1">
              <a:buFont typeface="Wingdings" pitchFamily="2" charset="2"/>
              <a:buNone/>
            </a:pPr>
            <a:r>
              <a:rPr lang="en-US" altLang="en-US" dirty="0">
                <a:latin typeface="Times New Roman" panose="02020603050405020304" pitchFamily="18" charset="0"/>
                <a:cs typeface="Times New Roman" panose="02020603050405020304" pitchFamily="18" charset="0"/>
              </a:rPr>
              <a:t>	</a:t>
            </a:r>
            <a:endParaRPr lang="en-US" altLang="en-US" sz="1800" dirty="0">
              <a:solidFill>
                <a:srgbClr val="FF0000"/>
              </a:solidFill>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D1FDD96D-1C10-41FE-98FA-4594E4805894}"/>
              </a:ext>
            </a:extLst>
          </p:cNvPr>
          <p:cNvSpPr>
            <a:spLocks noGrp="1"/>
          </p:cNvSpPr>
          <p:nvPr>
            <p:ph type="title"/>
          </p:nvPr>
        </p:nvSpPr>
        <p:spPr>
          <a:xfrm>
            <a:off x="1080977" y="286858"/>
            <a:ext cx="7467600" cy="967784"/>
          </a:xfrm>
        </p:spPr>
        <p:txBody>
          <a:bodyPr/>
          <a:lstStyle/>
          <a:p>
            <a:pPr eaLnBrk="1" hangingPunct="1">
              <a:defRPr/>
            </a:pPr>
            <a:r>
              <a:rPr lang="en-US" dirty="0">
                <a:latin typeface="Times New Roman" panose="02020603050405020304" pitchFamily="18" charset="0"/>
                <a:cs typeface="Times New Roman" panose="02020603050405020304" pitchFamily="18" charset="0"/>
              </a:rPr>
              <a:t>Surface Characteristics</a:t>
            </a:r>
            <a:br>
              <a:rPr lang="en-US"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(AERSURFACE)</a:t>
            </a:r>
          </a:p>
        </p:txBody>
      </p:sp>
    </p:spTree>
    <p:extLst>
      <p:ext uri="{BB962C8B-B14F-4D97-AF65-F5344CB8AC3E}">
        <p14:creationId xmlns:p14="http://schemas.microsoft.com/office/powerpoint/2010/main" val="2043759470"/>
      </p:ext>
    </p:extLst>
  </p:cSld>
  <p:clrMapOvr>
    <a:masterClrMapping/>
  </p:clrMapOvr>
</p:sld>
</file>

<file path=ppt/theme/theme1.xml><?xml version="1.0" encoding="utf-8"?>
<a:theme xmlns:a="http://schemas.openxmlformats.org/drawingml/2006/main" name="APTI_423_Day 1 Morning">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405BEBA-2B6A-43BA-8FA2-DB8AC39BAEB0}">
  <ds:schemaRefs>
    <ds:schemaRef ds:uri="http://schemas.microsoft.com/sharepoint/v3/contenttype/forms"/>
  </ds:schemaRefs>
</ds:datastoreItem>
</file>

<file path=customXml/itemProps2.xml><?xml version="1.0" encoding="utf-8"?>
<ds:datastoreItem xmlns:ds="http://schemas.openxmlformats.org/officeDocument/2006/customXml" ds:itemID="{6364E41B-BE42-4CA6-BCB4-5409CCB74652}">
  <ds:schemaRefs>
    <ds:schemaRef ds:uri="a946c7e2-e968-47fa-b743-9bb460e7e0dc"/>
    <ds:schemaRef ds:uri="df525fa7-169b-46a1-8371-f21838c3498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APTI_423_Day 1 Morning</Template>
  <TotalTime>76089</TotalTime>
  <Words>2039</Words>
  <Application>Microsoft Office PowerPoint</Application>
  <PresentationFormat>On-screen Show (4:3)</PresentationFormat>
  <Paragraphs>431</Paragraphs>
  <Slides>43</Slides>
  <Notes>42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2" baseType="lpstr">
      <vt:lpstr>Wingdings</vt:lpstr>
      <vt:lpstr>Courier New</vt:lpstr>
      <vt:lpstr>Trebuchet MS</vt:lpstr>
      <vt:lpstr>Times New Roman</vt:lpstr>
      <vt:lpstr>Calibri</vt:lpstr>
      <vt:lpstr>Arial</vt:lpstr>
      <vt:lpstr>Cambria Math</vt:lpstr>
      <vt:lpstr>APTI_423_Day 1 Morning</vt:lpstr>
      <vt:lpstr>Equation</vt:lpstr>
      <vt:lpstr>AERMOD Fundamentals Part 1</vt:lpstr>
      <vt:lpstr>AERMOD FUNDAMENTALS</vt:lpstr>
      <vt:lpstr>PowerPoint Presentation</vt:lpstr>
      <vt:lpstr>PowerPoint Presentation</vt:lpstr>
      <vt:lpstr>What Does AERMOD Need From User?</vt:lpstr>
      <vt:lpstr>What Does AERMOD “Really” Need?</vt:lpstr>
      <vt:lpstr>PowerPoint Presentation</vt:lpstr>
      <vt:lpstr>Energy Balance and Heat Fluxes</vt:lpstr>
      <vt:lpstr>Surface Characteristics (AERSURFACE)</vt:lpstr>
      <vt:lpstr>Energy Balance and Heat Flux (Convective)</vt:lpstr>
      <vt:lpstr>Heat Flux (Stable)</vt:lpstr>
      <vt:lpstr>Atmospheric Stability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Vertical Structure of ABL</vt:lpstr>
      <vt:lpstr>Similarity Theory</vt:lpstr>
      <vt:lpstr>Similarity Theory</vt:lpstr>
      <vt:lpstr>Similarity Example</vt:lpstr>
      <vt:lpstr>Similarity Theory (cont.)</vt:lpstr>
      <vt:lpstr>Surface Roughness Length (z_o)</vt:lpstr>
      <vt:lpstr>Friction Velocity (u*)</vt:lpstr>
      <vt:lpstr>Monin-Obukhov Length (L)</vt:lpstr>
      <vt:lpstr>Monin-Obukhov Length (L)</vt:lpstr>
      <vt:lpstr>Convective Velocity Scale (w*)</vt:lpstr>
      <vt:lpstr>Temperature Scale (θ*)</vt:lpstr>
      <vt:lpstr>Mechanical Mixing Height (zim)</vt:lpstr>
      <vt:lpstr>Convective Mixing Height (zic)</vt:lpstr>
      <vt:lpstr>Mixing Height</vt:lpstr>
      <vt:lpstr>Turbulence</vt:lpstr>
      <vt:lpstr>Turbulence</vt:lpstr>
      <vt:lpstr>Turbulence</vt:lpstr>
      <vt:lpstr>Turbulence</vt:lpstr>
      <vt:lpstr>Potential Temperature</vt:lpstr>
      <vt:lpstr>Vertical Structure of the ABL  in AERMOD</vt:lpstr>
      <vt:lpstr>Profiles in AERMOD</vt:lpstr>
      <vt:lpstr>Wind Direction</vt:lpstr>
      <vt:lpstr>Wind Direction</vt:lpstr>
      <vt:lpstr>PowerPoint Presentation</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james.paumier;Steve Perry;Alan Cimorelli</dc:creator>
  <dc:description>Air PowerPoint Template - General Distribution</dc:description>
  <cp:lastModifiedBy>Alan Cimorelli</cp:lastModifiedBy>
  <cp:revision>611</cp:revision>
  <cp:lastPrinted>2021-01-08T17:12:14Z</cp:lastPrinted>
  <dcterms:created xsi:type="dcterms:W3CDTF">2013-07-30T20:09:03Z</dcterms:created>
  <dcterms:modified xsi:type="dcterms:W3CDTF">2026-02-24T09:12:11Z</dcterms:modified>
</cp:coreProperties>
</file>